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98"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9" r:id="rId44"/>
    <p:sldId id="300" r:id="rId45"/>
    <p:sldId id="301" r:id="rId46"/>
    <p:sldId id="302"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111" d="100"/>
          <a:sy n="111" d="100"/>
        </p:scale>
        <p:origin x="45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F4AA91-81CA-4032-BD92-1BA1F561CAA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D6EAB98-279B-443D-BF94-9D58C17403C5}">
      <dgm:prSet/>
      <dgm:spPr/>
      <dgm:t>
        <a:bodyPr/>
        <a:lstStyle/>
        <a:p>
          <a:r>
            <a:rPr lang="tr-TR" dirty="0"/>
            <a:t>Dünya Sağlık Örgütü'nün (WHO) tanımlamasına göre, bir hastalığın pandemi olabilmesi için kabaca üç kriter aranmaktadır:</a:t>
          </a:r>
          <a:endParaRPr lang="en-US" dirty="0"/>
        </a:p>
      </dgm:t>
    </dgm:pt>
    <dgm:pt modelId="{C7747205-742B-4CC4-AEED-03AFE8D4D4A5}" type="parTrans" cxnId="{9D3B9C7F-7FD5-415E-9A9D-A91C5387C253}">
      <dgm:prSet/>
      <dgm:spPr/>
      <dgm:t>
        <a:bodyPr/>
        <a:lstStyle/>
        <a:p>
          <a:endParaRPr lang="en-US"/>
        </a:p>
      </dgm:t>
    </dgm:pt>
    <dgm:pt modelId="{F05A04FE-866B-4007-B7E1-801C90098C7E}" type="sibTrans" cxnId="{9D3B9C7F-7FD5-415E-9A9D-A91C5387C253}">
      <dgm:prSet/>
      <dgm:spPr/>
      <dgm:t>
        <a:bodyPr/>
        <a:lstStyle/>
        <a:p>
          <a:endParaRPr lang="en-US"/>
        </a:p>
      </dgm:t>
    </dgm:pt>
    <dgm:pt modelId="{119DFABC-B8D8-4096-B157-BECD7612FE07}">
      <dgm:prSet/>
      <dgm:spPr/>
      <dgm:t>
        <a:bodyPr/>
        <a:lstStyle/>
        <a:p>
          <a:r>
            <a:rPr lang="tr-TR"/>
            <a:t>Yeni bir virüs olması</a:t>
          </a:r>
          <a:endParaRPr lang="en-US"/>
        </a:p>
      </dgm:t>
    </dgm:pt>
    <dgm:pt modelId="{311C59C2-C1CC-4FB4-A0C9-004DFBF93826}" type="parTrans" cxnId="{B3CE25C8-CE52-47D7-A6AF-F00B0E20DBDB}">
      <dgm:prSet/>
      <dgm:spPr/>
      <dgm:t>
        <a:bodyPr/>
        <a:lstStyle/>
        <a:p>
          <a:endParaRPr lang="en-US"/>
        </a:p>
      </dgm:t>
    </dgm:pt>
    <dgm:pt modelId="{1F04DB7D-2676-4158-9C01-661ABAEF22A7}" type="sibTrans" cxnId="{B3CE25C8-CE52-47D7-A6AF-F00B0E20DBDB}">
      <dgm:prSet/>
      <dgm:spPr/>
      <dgm:t>
        <a:bodyPr/>
        <a:lstStyle/>
        <a:p>
          <a:endParaRPr lang="en-US"/>
        </a:p>
      </dgm:t>
    </dgm:pt>
    <dgm:pt modelId="{C58320C1-4C0D-48EB-BF81-C07483DA3C4E}">
      <dgm:prSet/>
      <dgm:spPr/>
      <dgm:t>
        <a:bodyPr/>
        <a:lstStyle/>
        <a:p>
          <a:r>
            <a:rPr lang="tr-TR"/>
            <a:t>İnsanlara kolayca geçebilmesi</a:t>
          </a:r>
          <a:endParaRPr lang="en-US"/>
        </a:p>
      </dgm:t>
    </dgm:pt>
    <dgm:pt modelId="{4D852A1E-F615-4D2C-9A6E-3DCC91426358}" type="parTrans" cxnId="{4EFA4DB4-861D-4935-BB9C-F601829EA3E1}">
      <dgm:prSet/>
      <dgm:spPr/>
      <dgm:t>
        <a:bodyPr/>
        <a:lstStyle/>
        <a:p>
          <a:endParaRPr lang="en-US"/>
        </a:p>
      </dgm:t>
    </dgm:pt>
    <dgm:pt modelId="{FA5C7D52-4E92-4FE6-9018-48FF469C5EC7}" type="sibTrans" cxnId="{4EFA4DB4-861D-4935-BB9C-F601829EA3E1}">
      <dgm:prSet/>
      <dgm:spPr/>
      <dgm:t>
        <a:bodyPr/>
        <a:lstStyle/>
        <a:p>
          <a:endParaRPr lang="en-US"/>
        </a:p>
      </dgm:t>
    </dgm:pt>
    <dgm:pt modelId="{4A1BC4C9-2CE3-4C85-8B8B-4BA70B0B3798}">
      <dgm:prSet/>
      <dgm:spPr/>
      <dgm:t>
        <a:bodyPr/>
        <a:lstStyle/>
        <a:p>
          <a:r>
            <a:rPr lang="tr-TR"/>
            <a:t>İnsandan insana kolay ve sürekli bir şekilde bulaşması</a:t>
          </a:r>
          <a:endParaRPr lang="en-US"/>
        </a:p>
      </dgm:t>
    </dgm:pt>
    <dgm:pt modelId="{2E7EEED7-C7E3-4B5E-8FAC-AD6D42ACB163}" type="parTrans" cxnId="{2C1E076F-4E33-4A43-BD0D-B326D4876C97}">
      <dgm:prSet/>
      <dgm:spPr/>
      <dgm:t>
        <a:bodyPr/>
        <a:lstStyle/>
        <a:p>
          <a:endParaRPr lang="en-US"/>
        </a:p>
      </dgm:t>
    </dgm:pt>
    <dgm:pt modelId="{288214D7-D7CD-455F-B698-BBA304C48E7A}" type="sibTrans" cxnId="{2C1E076F-4E33-4A43-BD0D-B326D4876C97}">
      <dgm:prSet/>
      <dgm:spPr/>
      <dgm:t>
        <a:bodyPr/>
        <a:lstStyle/>
        <a:p>
          <a:endParaRPr lang="en-US"/>
        </a:p>
      </dgm:t>
    </dgm:pt>
    <dgm:pt modelId="{E42A55DA-3292-4E97-A58F-672B681BFC88}" type="pres">
      <dgm:prSet presAssocID="{A9F4AA91-81CA-4032-BD92-1BA1F561CAA9}" presName="root" presStyleCnt="0">
        <dgm:presLayoutVars>
          <dgm:dir/>
          <dgm:resizeHandles val="exact"/>
        </dgm:presLayoutVars>
      </dgm:prSet>
      <dgm:spPr/>
    </dgm:pt>
    <dgm:pt modelId="{E2FA6BA5-577B-49D8-B5F3-77B80FB8C6F4}" type="pres">
      <dgm:prSet presAssocID="{FD6EAB98-279B-443D-BF94-9D58C17403C5}" presName="compNode" presStyleCnt="0"/>
      <dgm:spPr/>
    </dgm:pt>
    <dgm:pt modelId="{702024E2-EDAF-4177-924E-52D8EF2F6EBB}" type="pres">
      <dgm:prSet presAssocID="{FD6EAB98-279B-443D-BF94-9D58C17403C5}" presName="bgRect" presStyleLbl="bgShp" presStyleIdx="0" presStyleCnt="4"/>
      <dgm:spPr/>
    </dgm:pt>
    <dgm:pt modelId="{E2F4EE61-4CBB-4E15-B4CB-276C31BF65BB}" type="pres">
      <dgm:prSet presAssocID="{FD6EAB98-279B-443D-BF94-9D58C17403C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730EF75B-FB73-42F9-9A5C-0B1D563D4B5B}" type="pres">
      <dgm:prSet presAssocID="{FD6EAB98-279B-443D-BF94-9D58C17403C5}" presName="spaceRect" presStyleCnt="0"/>
      <dgm:spPr/>
    </dgm:pt>
    <dgm:pt modelId="{BBD85246-A9C1-4B62-8FDD-4D4C0934C3E0}" type="pres">
      <dgm:prSet presAssocID="{FD6EAB98-279B-443D-BF94-9D58C17403C5}" presName="parTx" presStyleLbl="revTx" presStyleIdx="0" presStyleCnt="4">
        <dgm:presLayoutVars>
          <dgm:chMax val="0"/>
          <dgm:chPref val="0"/>
        </dgm:presLayoutVars>
      </dgm:prSet>
      <dgm:spPr/>
    </dgm:pt>
    <dgm:pt modelId="{FC57BD31-5B18-4840-8AA9-DD61E88D7939}" type="pres">
      <dgm:prSet presAssocID="{F05A04FE-866B-4007-B7E1-801C90098C7E}" presName="sibTrans" presStyleCnt="0"/>
      <dgm:spPr/>
    </dgm:pt>
    <dgm:pt modelId="{710AED48-E73B-4E3B-BEFC-1926748D9CB7}" type="pres">
      <dgm:prSet presAssocID="{119DFABC-B8D8-4096-B157-BECD7612FE07}" presName="compNode" presStyleCnt="0"/>
      <dgm:spPr/>
    </dgm:pt>
    <dgm:pt modelId="{E1DADE9A-4924-4C44-80EF-525CCD7F9BDB}" type="pres">
      <dgm:prSet presAssocID="{119DFABC-B8D8-4096-B157-BECD7612FE07}" presName="bgRect" presStyleLbl="bgShp" presStyleIdx="1" presStyleCnt="4"/>
      <dgm:spPr/>
    </dgm:pt>
    <dgm:pt modelId="{23D678B0-9D95-40CD-8A3C-AFDA2152FAF5}" type="pres">
      <dgm:prSet presAssocID="{119DFABC-B8D8-4096-B157-BECD7612FE0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nger Print"/>
        </a:ext>
      </dgm:extLst>
    </dgm:pt>
    <dgm:pt modelId="{C26B4A67-897C-4EA9-8F1A-E1C338E7773B}" type="pres">
      <dgm:prSet presAssocID="{119DFABC-B8D8-4096-B157-BECD7612FE07}" presName="spaceRect" presStyleCnt="0"/>
      <dgm:spPr/>
    </dgm:pt>
    <dgm:pt modelId="{E6BFF893-A675-4DFE-9F78-CD46E17B9526}" type="pres">
      <dgm:prSet presAssocID="{119DFABC-B8D8-4096-B157-BECD7612FE07}" presName="parTx" presStyleLbl="revTx" presStyleIdx="1" presStyleCnt="4">
        <dgm:presLayoutVars>
          <dgm:chMax val="0"/>
          <dgm:chPref val="0"/>
        </dgm:presLayoutVars>
      </dgm:prSet>
      <dgm:spPr/>
    </dgm:pt>
    <dgm:pt modelId="{9F548991-E3BD-4B9D-90EE-7F2FAB8A0F61}" type="pres">
      <dgm:prSet presAssocID="{1F04DB7D-2676-4158-9C01-661ABAEF22A7}" presName="sibTrans" presStyleCnt="0"/>
      <dgm:spPr/>
    </dgm:pt>
    <dgm:pt modelId="{F3253525-988E-4CD8-BFE3-D0D412A40956}" type="pres">
      <dgm:prSet presAssocID="{C58320C1-4C0D-48EB-BF81-C07483DA3C4E}" presName="compNode" presStyleCnt="0"/>
      <dgm:spPr/>
    </dgm:pt>
    <dgm:pt modelId="{D5BFC463-C50F-4EEB-93E9-36E7A6006B06}" type="pres">
      <dgm:prSet presAssocID="{C58320C1-4C0D-48EB-BF81-C07483DA3C4E}" presName="bgRect" presStyleLbl="bgShp" presStyleIdx="2" presStyleCnt="4"/>
      <dgm:spPr/>
    </dgm:pt>
    <dgm:pt modelId="{FDC3B19E-4A48-4039-BE7B-BA60272685F0}" type="pres">
      <dgm:prSet presAssocID="{C58320C1-4C0D-48EB-BF81-C07483DA3C4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lue"/>
        </a:ext>
      </dgm:extLst>
    </dgm:pt>
    <dgm:pt modelId="{293ADE3D-E529-48D8-A3A8-9D7A3B87CD11}" type="pres">
      <dgm:prSet presAssocID="{C58320C1-4C0D-48EB-BF81-C07483DA3C4E}" presName="spaceRect" presStyleCnt="0"/>
      <dgm:spPr/>
    </dgm:pt>
    <dgm:pt modelId="{B7C9BBC6-03DC-4DD9-A17A-B63165D9447D}" type="pres">
      <dgm:prSet presAssocID="{C58320C1-4C0D-48EB-BF81-C07483DA3C4E}" presName="parTx" presStyleLbl="revTx" presStyleIdx="2" presStyleCnt="4">
        <dgm:presLayoutVars>
          <dgm:chMax val="0"/>
          <dgm:chPref val="0"/>
        </dgm:presLayoutVars>
      </dgm:prSet>
      <dgm:spPr/>
    </dgm:pt>
    <dgm:pt modelId="{DA0022E3-D9A8-4F51-B44B-9341618D1D0A}" type="pres">
      <dgm:prSet presAssocID="{FA5C7D52-4E92-4FE6-9018-48FF469C5EC7}" presName="sibTrans" presStyleCnt="0"/>
      <dgm:spPr/>
    </dgm:pt>
    <dgm:pt modelId="{8CB2AC5F-E419-4F0C-9335-20DEB403C638}" type="pres">
      <dgm:prSet presAssocID="{4A1BC4C9-2CE3-4C85-8B8B-4BA70B0B3798}" presName="compNode" presStyleCnt="0"/>
      <dgm:spPr/>
    </dgm:pt>
    <dgm:pt modelId="{D28743E0-7AD0-4844-A88F-477C735AA6C4}" type="pres">
      <dgm:prSet presAssocID="{4A1BC4C9-2CE3-4C85-8B8B-4BA70B0B3798}" presName="bgRect" presStyleLbl="bgShp" presStyleIdx="3" presStyleCnt="4"/>
      <dgm:spPr/>
    </dgm:pt>
    <dgm:pt modelId="{DA8385A0-8EAF-4F29-81B4-F68E58C6AA22}" type="pres">
      <dgm:prSet presAssocID="{4A1BC4C9-2CE3-4C85-8B8B-4BA70B0B379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nfluencer"/>
        </a:ext>
      </dgm:extLst>
    </dgm:pt>
    <dgm:pt modelId="{8C3AF9D1-9DFC-45D4-87C9-007AD29F1034}" type="pres">
      <dgm:prSet presAssocID="{4A1BC4C9-2CE3-4C85-8B8B-4BA70B0B3798}" presName="spaceRect" presStyleCnt="0"/>
      <dgm:spPr/>
    </dgm:pt>
    <dgm:pt modelId="{299BBD8C-EC65-4EE4-A810-01BA5BF81B34}" type="pres">
      <dgm:prSet presAssocID="{4A1BC4C9-2CE3-4C85-8B8B-4BA70B0B3798}" presName="parTx" presStyleLbl="revTx" presStyleIdx="3" presStyleCnt="4">
        <dgm:presLayoutVars>
          <dgm:chMax val="0"/>
          <dgm:chPref val="0"/>
        </dgm:presLayoutVars>
      </dgm:prSet>
      <dgm:spPr/>
    </dgm:pt>
  </dgm:ptLst>
  <dgm:cxnLst>
    <dgm:cxn modelId="{8786890A-1460-4912-A309-E24193196194}" type="presOf" srcId="{119DFABC-B8D8-4096-B157-BECD7612FE07}" destId="{E6BFF893-A675-4DFE-9F78-CD46E17B9526}" srcOrd="0" destOrd="0" presId="urn:microsoft.com/office/officeart/2018/2/layout/IconVerticalSolidList"/>
    <dgm:cxn modelId="{C7A68112-65F5-4565-A292-C25692DDD574}" type="presOf" srcId="{C58320C1-4C0D-48EB-BF81-C07483DA3C4E}" destId="{B7C9BBC6-03DC-4DD9-A17A-B63165D9447D}" srcOrd="0" destOrd="0" presId="urn:microsoft.com/office/officeart/2018/2/layout/IconVerticalSolidList"/>
    <dgm:cxn modelId="{4D64BA22-6B08-43EB-9E46-B43507E13FA4}" type="presOf" srcId="{FD6EAB98-279B-443D-BF94-9D58C17403C5}" destId="{BBD85246-A9C1-4B62-8FDD-4D4C0934C3E0}" srcOrd="0" destOrd="0" presId="urn:microsoft.com/office/officeart/2018/2/layout/IconVerticalSolidList"/>
    <dgm:cxn modelId="{D260F44E-F355-44E9-A5D4-5E55B85FCC64}" type="presOf" srcId="{4A1BC4C9-2CE3-4C85-8B8B-4BA70B0B3798}" destId="{299BBD8C-EC65-4EE4-A810-01BA5BF81B34}" srcOrd="0" destOrd="0" presId="urn:microsoft.com/office/officeart/2018/2/layout/IconVerticalSolidList"/>
    <dgm:cxn modelId="{2C1E076F-4E33-4A43-BD0D-B326D4876C97}" srcId="{A9F4AA91-81CA-4032-BD92-1BA1F561CAA9}" destId="{4A1BC4C9-2CE3-4C85-8B8B-4BA70B0B3798}" srcOrd="3" destOrd="0" parTransId="{2E7EEED7-C7E3-4B5E-8FAC-AD6D42ACB163}" sibTransId="{288214D7-D7CD-455F-B698-BBA304C48E7A}"/>
    <dgm:cxn modelId="{C6320F51-5D5D-4111-8A47-D48030011A85}" type="presOf" srcId="{A9F4AA91-81CA-4032-BD92-1BA1F561CAA9}" destId="{E42A55DA-3292-4E97-A58F-672B681BFC88}" srcOrd="0" destOrd="0" presId="urn:microsoft.com/office/officeart/2018/2/layout/IconVerticalSolidList"/>
    <dgm:cxn modelId="{9D3B9C7F-7FD5-415E-9A9D-A91C5387C253}" srcId="{A9F4AA91-81CA-4032-BD92-1BA1F561CAA9}" destId="{FD6EAB98-279B-443D-BF94-9D58C17403C5}" srcOrd="0" destOrd="0" parTransId="{C7747205-742B-4CC4-AEED-03AFE8D4D4A5}" sibTransId="{F05A04FE-866B-4007-B7E1-801C90098C7E}"/>
    <dgm:cxn modelId="{4EFA4DB4-861D-4935-BB9C-F601829EA3E1}" srcId="{A9F4AA91-81CA-4032-BD92-1BA1F561CAA9}" destId="{C58320C1-4C0D-48EB-BF81-C07483DA3C4E}" srcOrd="2" destOrd="0" parTransId="{4D852A1E-F615-4D2C-9A6E-3DCC91426358}" sibTransId="{FA5C7D52-4E92-4FE6-9018-48FF469C5EC7}"/>
    <dgm:cxn modelId="{B3CE25C8-CE52-47D7-A6AF-F00B0E20DBDB}" srcId="{A9F4AA91-81CA-4032-BD92-1BA1F561CAA9}" destId="{119DFABC-B8D8-4096-B157-BECD7612FE07}" srcOrd="1" destOrd="0" parTransId="{311C59C2-C1CC-4FB4-A0C9-004DFBF93826}" sibTransId="{1F04DB7D-2676-4158-9C01-661ABAEF22A7}"/>
    <dgm:cxn modelId="{0DCB839C-890C-4A1F-9DE1-351EFC043DC6}" type="presParOf" srcId="{E42A55DA-3292-4E97-A58F-672B681BFC88}" destId="{E2FA6BA5-577B-49D8-B5F3-77B80FB8C6F4}" srcOrd="0" destOrd="0" presId="urn:microsoft.com/office/officeart/2018/2/layout/IconVerticalSolidList"/>
    <dgm:cxn modelId="{00C3A57D-8757-4DE2-AF30-253F7655C5E1}" type="presParOf" srcId="{E2FA6BA5-577B-49D8-B5F3-77B80FB8C6F4}" destId="{702024E2-EDAF-4177-924E-52D8EF2F6EBB}" srcOrd="0" destOrd="0" presId="urn:microsoft.com/office/officeart/2018/2/layout/IconVerticalSolidList"/>
    <dgm:cxn modelId="{D0F1FCEF-4197-4117-B265-4A8667A57C8B}" type="presParOf" srcId="{E2FA6BA5-577B-49D8-B5F3-77B80FB8C6F4}" destId="{E2F4EE61-4CBB-4E15-B4CB-276C31BF65BB}" srcOrd="1" destOrd="0" presId="urn:microsoft.com/office/officeart/2018/2/layout/IconVerticalSolidList"/>
    <dgm:cxn modelId="{B34EB46D-7567-40C7-9217-0EA493C4B43E}" type="presParOf" srcId="{E2FA6BA5-577B-49D8-B5F3-77B80FB8C6F4}" destId="{730EF75B-FB73-42F9-9A5C-0B1D563D4B5B}" srcOrd="2" destOrd="0" presId="urn:microsoft.com/office/officeart/2018/2/layout/IconVerticalSolidList"/>
    <dgm:cxn modelId="{EE8C7979-BF9D-4671-B8DA-8A0FC3480F70}" type="presParOf" srcId="{E2FA6BA5-577B-49D8-B5F3-77B80FB8C6F4}" destId="{BBD85246-A9C1-4B62-8FDD-4D4C0934C3E0}" srcOrd="3" destOrd="0" presId="urn:microsoft.com/office/officeart/2018/2/layout/IconVerticalSolidList"/>
    <dgm:cxn modelId="{3C708FDB-FEFA-44A5-B5EF-8767C32C9AB1}" type="presParOf" srcId="{E42A55DA-3292-4E97-A58F-672B681BFC88}" destId="{FC57BD31-5B18-4840-8AA9-DD61E88D7939}" srcOrd="1" destOrd="0" presId="urn:microsoft.com/office/officeart/2018/2/layout/IconVerticalSolidList"/>
    <dgm:cxn modelId="{72A93837-DF10-4788-AC7A-265FA5AEB11B}" type="presParOf" srcId="{E42A55DA-3292-4E97-A58F-672B681BFC88}" destId="{710AED48-E73B-4E3B-BEFC-1926748D9CB7}" srcOrd="2" destOrd="0" presId="urn:microsoft.com/office/officeart/2018/2/layout/IconVerticalSolidList"/>
    <dgm:cxn modelId="{C89A0149-3B88-47C1-BAE5-C169E5B1C274}" type="presParOf" srcId="{710AED48-E73B-4E3B-BEFC-1926748D9CB7}" destId="{E1DADE9A-4924-4C44-80EF-525CCD7F9BDB}" srcOrd="0" destOrd="0" presId="urn:microsoft.com/office/officeart/2018/2/layout/IconVerticalSolidList"/>
    <dgm:cxn modelId="{5DBDC0FF-7475-42FD-8A67-A1C1C048217C}" type="presParOf" srcId="{710AED48-E73B-4E3B-BEFC-1926748D9CB7}" destId="{23D678B0-9D95-40CD-8A3C-AFDA2152FAF5}" srcOrd="1" destOrd="0" presId="urn:microsoft.com/office/officeart/2018/2/layout/IconVerticalSolidList"/>
    <dgm:cxn modelId="{FE0DB4F1-DF49-4570-90F6-45A86DB42B26}" type="presParOf" srcId="{710AED48-E73B-4E3B-BEFC-1926748D9CB7}" destId="{C26B4A67-897C-4EA9-8F1A-E1C338E7773B}" srcOrd="2" destOrd="0" presId="urn:microsoft.com/office/officeart/2018/2/layout/IconVerticalSolidList"/>
    <dgm:cxn modelId="{8044FCFC-960E-41C5-BD0D-9458E38B8812}" type="presParOf" srcId="{710AED48-E73B-4E3B-BEFC-1926748D9CB7}" destId="{E6BFF893-A675-4DFE-9F78-CD46E17B9526}" srcOrd="3" destOrd="0" presId="urn:microsoft.com/office/officeart/2018/2/layout/IconVerticalSolidList"/>
    <dgm:cxn modelId="{65CCBF62-774A-48C9-B5FC-A4ECD203359E}" type="presParOf" srcId="{E42A55DA-3292-4E97-A58F-672B681BFC88}" destId="{9F548991-E3BD-4B9D-90EE-7F2FAB8A0F61}" srcOrd="3" destOrd="0" presId="urn:microsoft.com/office/officeart/2018/2/layout/IconVerticalSolidList"/>
    <dgm:cxn modelId="{CE4C143B-CE01-42A7-B13D-461219BAE5D1}" type="presParOf" srcId="{E42A55DA-3292-4E97-A58F-672B681BFC88}" destId="{F3253525-988E-4CD8-BFE3-D0D412A40956}" srcOrd="4" destOrd="0" presId="urn:microsoft.com/office/officeart/2018/2/layout/IconVerticalSolidList"/>
    <dgm:cxn modelId="{21654E47-CCF0-46ED-872D-4DA0D25A3305}" type="presParOf" srcId="{F3253525-988E-4CD8-BFE3-D0D412A40956}" destId="{D5BFC463-C50F-4EEB-93E9-36E7A6006B06}" srcOrd="0" destOrd="0" presId="urn:microsoft.com/office/officeart/2018/2/layout/IconVerticalSolidList"/>
    <dgm:cxn modelId="{6937DC9B-5BD5-4962-BC1F-BC40B55913BA}" type="presParOf" srcId="{F3253525-988E-4CD8-BFE3-D0D412A40956}" destId="{FDC3B19E-4A48-4039-BE7B-BA60272685F0}" srcOrd="1" destOrd="0" presId="urn:microsoft.com/office/officeart/2018/2/layout/IconVerticalSolidList"/>
    <dgm:cxn modelId="{8AA396FC-957D-4655-85E6-AA01E29CF68E}" type="presParOf" srcId="{F3253525-988E-4CD8-BFE3-D0D412A40956}" destId="{293ADE3D-E529-48D8-A3A8-9D7A3B87CD11}" srcOrd="2" destOrd="0" presId="urn:microsoft.com/office/officeart/2018/2/layout/IconVerticalSolidList"/>
    <dgm:cxn modelId="{28906AB2-5BAA-40B0-8EC7-532337AF27E2}" type="presParOf" srcId="{F3253525-988E-4CD8-BFE3-D0D412A40956}" destId="{B7C9BBC6-03DC-4DD9-A17A-B63165D9447D}" srcOrd="3" destOrd="0" presId="urn:microsoft.com/office/officeart/2018/2/layout/IconVerticalSolidList"/>
    <dgm:cxn modelId="{C69FE05C-5DF6-4BEC-95A3-363BEAB2F8D8}" type="presParOf" srcId="{E42A55DA-3292-4E97-A58F-672B681BFC88}" destId="{DA0022E3-D9A8-4F51-B44B-9341618D1D0A}" srcOrd="5" destOrd="0" presId="urn:microsoft.com/office/officeart/2018/2/layout/IconVerticalSolidList"/>
    <dgm:cxn modelId="{39E687D4-46DB-4CBE-BB5B-320C543582FE}" type="presParOf" srcId="{E42A55DA-3292-4E97-A58F-672B681BFC88}" destId="{8CB2AC5F-E419-4F0C-9335-20DEB403C638}" srcOrd="6" destOrd="0" presId="urn:microsoft.com/office/officeart/2018/2/layout/IconVerticalSolidList"/>
    <dgm:cxn modelId="{D1324945-A631-4BFB-9AC4-FE38775B6F41}" type="presParOf" srcId="{8CB2AC5F-E419-4F0C-9335-20DEB403C638}" destId="{D28743E0-7AD0-4844-A88F-477C735AA6C4}" srcOrd="0" destOrd="0" presId="urn:microsoft.com/office/officeart/2018/2/layout/IconVerticalSolidList"/>
    <dgm:cxn modelId="{429AA382-58D6-47FF-84A6-66BECF4D5E56}" type="presParOf" srcId="{8CB2AC5F-E419-4F0C-9335-20DEB403C638}" destId="{DA8385A0-8EAF-4F29-81B4-F68E58C6AA22}" srcOrd="1" destOrd="0" presId="urn:microsoft.com/office/officeart/2018/2/layout/IconVerticalSolidList"/>
    <dgm:cxn modelId="{3B66F0AA-41C4-43D4-AEFF-10CB1FB3EEA7}" type="presParOf" srcId="{8CB2AC5F-E419-4F0C-9335-20DEB403C638}" destId="{8C3AF9D1-9DFC-45D4-87C9-007AD29F1034}" srcOrd="2" destOrd="0" presId="urn:microsoft.com/office/officeart/2018/2/layout/IconVerticalSolidList"/>
    <dgm:cxn modelId="{12B482AD-5769-43E3-A4CE-D4BB71AFA75B}" type="presParOf" srcId="{8CB2AC5F-E419-4F0C-9335-20DEB403C638}" destId="{299BBD8C-EC65-4EE4-A810-01BA5BF81B3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8CB4BA-82DD-420E-8C76-6F42C14E51C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B817A90-D030-4FA2-87C7-499BAF861E35}">
      <dgm:prSet/>
      <dgm:spPr/>
      <dgm:t>
        <a:bodyPr/>
        <a:lstStyle/>
        <a:p>
          <a:r>
            <a:rPr lang="tr-TR" dirty="0"/>
            <a:t> PANDEMİNİN TURİZM ENDÜSTRİSİ ÜZERİNDEKİ ETKİLERİ</a:t>
          </a:r>
          <a:endParaRPr lang="en-US" dirty="0"/>
        </a:p>
      </dgm:t>
    </dgm:pt>
    <dgm:pt modelId="{16F2FB2F-38EF-4405-BD2B-A5E501A0758A}" type="parTrans" cxnId="{0632F73A-CD7C-4C59-8F80-C9D4E864128A}">
      <dgm:prSet/>
      <dgm:spPr/>
      <dgm:t>
        <a:bodyPr/>
        <a:lstStyle/>
        <a:p>
          <a:endParaRPr lang="en-US"/>
        </a:p>
      </dgm:t>
    </dgm:pt>
    <dgm:pt modelId="{D41FE0FC-FA74-45EF-B4AF-B3584E1AC170}" type="sibTrans" cxnId="{0632F73A-CD7C-4C59-8F80-C9D4E864128A}">
      <dgm:prSet/>
      <dgm:spPr/>
      <dgm:t>
        <a:bodyPr/>
        <a:lstStyle/>
        <a:p>
          <a:endParaRPr lang="en-US"/>
        </a:p>
      </dgm:t>
    </dgm:pt>
    <dgm:pt modelId="{5EF3A581-0742-4700-9792-5AA6916A1665}">
      <dgm:prSet/>
      <dgm:spPr/>
      <dgm:t>
        <a:bodyPr/>
        <a:lstStyle/>
        <a:p>
          <a:pPr algn="just"/>
          <a:r>
            <a:rPr lang="tr-TR" dirty="0"/>
            <a:t>Dünyada ve Türkiye’de pandeminin olumsuz etkileri ekonomik ve sosyal anlamda çok yoğun bir şekilde hissedilmektedir.</a:t>
          </a:r>
          <a:endParaRPr lang="en-US" dirty="0"/>
        </a:p>
      </dgm:t>
    </dgm:pt>
    <dgm:pt modelId="{F03EE6D2-0F43-46A9-95CF-1127E6D84227}" type="parTrans" cxnId="{33D0D65F-66FA-4278-BB69-5B02C7E6AF68}">
      <dgm:prSet/>
      <dgm:spPr/>
      <dgm:t>
        <a:bodyPr/>
        <a:lstStyle/>
        <a:p>
          <a:endParaRPr lang="en-US"/>
        </a:p>
      </dgm:t>
    </dgm:pt>
    <dgm:pt modelId="{38A106A4-73F2-474D-9F25-88C936B589AA}" type="sibTrans" cxnId="{33D0D65F-66FA-4278-BB69-5B02C7E6AF68}">
      <dgm:prSet/>
      <dgm:spPr/>
      <dgm:t>
        <a:bodyPr/>
        <a:lstStyle/>
        <a:p>
          <a:endParaRPr lang="en-US"/>
        </a:p>
      </dgm:t>
    </dgm:pt>
    <dgm:pt modelId="{88A729DC-7560-4D6C-BB17-2E3D263D2A74}">
      <dgm:prSet/>
      <dgm:spPr/>
      <dgm:t>
        <a:bodyPr/>
        <a:lstStyle/>
        <a:p>
          <a:pPr algn="just"/>
          <a:r>
            <a:rPr lang="tr-TR" dirty="0"/>
            <a:t>Özellikle turizm sektörü hali hazırdaki Covid-19 pandemisinin etkilerini derinden hissetmeye başladı, hastalığın bu kadar hızlı yayılmasıyla birlikte Türkiye’de seyahat iptalleri yaşanmaktadır.</a:t>
          </a:r>
          <a:endParaRPr lang="en-US" dirty="0"/>
        </a:p>
      </dgm:t>
    </dgm:pt>
    <dgm:pt modelId="{42B49B5C-BB66-47D7-A724-64F6BD78F588}" type="parTrans" cxnId="{AEF1F064-B80A-4C75-B221-79C3D43F41EC}">
      <dgm:prSet/>
      <dgm:spPr/>
      <dgm:t>
        <a:bodyPr/>
        <a:lstStyle/>
        <a:p>
          <a:endParaRPr lang="en-US"/>
        </a:p>
      </dgm:t>
    </dgm:pt>
    <dgm:pt modelId="{CFA050AF-DF6D-4689-B8F9-7B7B551D68C9}" type="sibTrans" cxnId="{AEF1F064-B80A-4C75-B221-79C3D43F41EC}">
      <dgm:prSet/>
      <dgm:spPr/>
      <dgm:t>
        <a:bodyPr/>
        <a:lstStyle/>
        <a:p>
          <a:endParaRPr lang="en-US"/>
        </a:p>
      </dgm:t>
    </dgm:pt>
    <dgm:pt modelId="{6A39314F-7BBD-48BC-8EE9-2244B610BC1F}" type="pres">
      <dgm:prSet presAssocID="{1B8CB4BA-82DD-420E-8C76-6F42C14E51CD}" presName="linear" presStyleCnt="0">
        <dgm:presLayoutVars>
          <dgm:animLvl val="lvl"/>
          <dgm:resizeHandles val="exact"/>
        </dgm:presLayoutVars>
      </dgm:prSet>
      <dgm:spPr/>
    </dgm:pt>
    <dgm:pt modelId="{3095725E-7E85-4F7F-9209-5CF9F9CC2E49}" type="pres">
      <dgm:prSet presAssocID="{9B817A90-D030-4FA2-87C7-499BAF861E35}" presName="parentText" presStyleLbl="node1" presStyleIdx="0" presStyleCnt="1">
        <dgm:presLayoutVars>
          <dgm:chMax val="0"/>
          <dgm:bulletEnabled val="1"/>
        </dgm:presLayoutVars>
      </dgm:prSet>
      <dgm:spPr/>
    </dgm:pt>
    <dgm:pt modelId="{DCB557AA-F555-4D05-A12B-88DB5B75A8D5}" type="pres">
      <dgm:prSet presAssocID="{9B817A90-D030-4FA2-87C7-499BAF861E35}" presName="childText" presStyleLbl="revTx" presStyleIdx="0" presStyleCnt="1">
        <dgm:presLayoutVars>
          <dgm:bulletEnabled val="1"/>
        </dgm:presLayoutVars>
      </dgm:prSet>
      <dgm:spPr/>
    </dgm:pt>
  </dgm:ptLst>
  <dgm:cxnLst>
    <dgm:cxn modelId="{0D82D22B-92FD-4091-B3E7-F35BF6684E72}" type="presOf" srcId="{5EF3A581-0742-4700-9792-5AA6916A1665}" destId="{DCB557AA-F555-4D05-A12B-88DB5B75A8D5}" srcOrd="0" destOrd="0" presId="urn:microsoft.com/office/officeart/2005/8/layout/vList2"/>
    <dgm:cxn modelId="{0632F73A-CD7C-4C59-8F80-C9D4E864128A}" srcId="{1B8CB4BA-82DD-420E-8C76-6F42C14E51CD}" destId="{9B817A90-D030-4FA2-87C7-499BAF861E35}" srcOrd="0" destOrd="0" parTransId="{16F2FB2F-38EF-4405-BD2B-A5E501A0758A}" sibTransId="{D41FE0FC-FA74-45EF-B4AF-B3584E1AC170}"/>
    <dgm:cxn modelId="{33D0D65F-66FA-4278-BB69-5B02C7E6AF68}" srcId="{9B817A90-D030-4FA2-87C7-499BAF861E35}" destId="{5EF3A581-0742-4700-9792-5AA6916A1665}" srcOrd="0" destOrd="0" parTransId="{F03EE6D2-0F43-46A9-95CF-1127E6D84227}" sibTransId="{38A106A4-73F2-474D-9F25-88C936B589AA}"/>
    <dgm:cxn modelId="{AEF1F064-B80A-4C75-B221-79C3D43F41EC}" srcId="{9B817A90-D030-4FA2-87C7-499BAF861E35}" destId="{88A729DC-7560-4D6C-BB17-2E3D263D2A74}" srcOrd="1" destOrd="0" parTransId="{42B49B5C-BB66-47D7-A724-64F6BD78F588}" sibTransId="{CFA050AF-DF6D-4689-B8F9-7B7B551D68C9}"/>
    <dgm:cxn modelId="{EC0B9E75-48BC-4EBF-92ED-D875857EFF73}" type="presOf" srcId="{88A729DC-7560-4D6C-BB17-2E3D263D2A74}" destId="{DCB557AA-F555-4D05-A12B-88DB5B75A8D5}" srcOrd="0" destOrd="1" presId="urn:microsoft.com/office/officeart/2005/8/layout/vList2"/>
    <dgm:cxn modelId="{D24D8F56-478D-4920-879C-A169C3C07D04}" type="presOf" srcId="{1B8CB4BA-82DD-420E-8C76-6F42C14E51CD}" destId="{6A39314F-7BBD-48BC-8EE9-2244B610BC1F}" srcOrd="0" destOrd="0" presId="urn:microsoft.com/office/officeart/2005/8/layout/vList2"/>
    <dgm:cxn modelId="{41B252C8-0C00-4066-AD6E-E2EFE96A1902}" type="presOf" srcId="{9B817A90-D030-4FA2-87C7-499BAF861E35}" destId="{3095725E-7E85-4F7F-9209-5CF9F9CC2E49}" srcOrd="0" destOrd="0" presId="urn:microsoft.com/office/officeart/2005/8/layout/vList2"/>
    <dgm:cxn modelId="{73C597FE-AB03-4E40-A518-5D6CEE0558BC}" type="presParOf" srcId="{6A39314F-7BBD-48BC-8EE9-2244B610BC1F}" destId="{3095725E-7E85-4F7F-9209-5CF9F9CC2E49}" srcOrd="0" destOrd="0" presId="urn:microsoft.com/office/officeart/2005/8/layout/vList2"/>
    <dgm:cxn modelId="{2506EF4A-D4D6-4816-B08C-AB96738443C6}" type="presParOf" srcId="{6A39314F-7BBD-48BC-8EE9-2244B610BC1F}" destId="{DCB557AA-F555-4D05-A12B-88DB5B75A8D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235240-ED74-4682-AE5E-7CF84D55879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54953C0-1B3F-4793-9EA7-CA0F0DD8D8B8}">
      <dgm:prSet/>
      <dgm:spPr/>
      <dgm:t>
        <a:bodyPr/>
        <a:lstStyle/>
        <a:p>
          <a:pPr algn="just"/>
          <a:r>
            <a:rPr lang="tr-TR" dirty="0"/>
            <a:t>Küresel anlamda yıllık turizm pazarı 1,7 trilyon dolar.</a:t>
          </a:r>
          <a:endParaRPr lang="en-US" dirty="0"/>
        </a:p>
      </dgm:t>
    </dgm:pt>
    <dgm:pt modelId="{D2F52B9A-EAB0-4EBA-AFEB-14FB65D314ED}" type="parTrans" cxnId="{091E150C-D2AD-4278-9713-6F9AED017AC5}">
      <dgm:prSet/>
      <dgm:spPr/>
      <dgm:t>
        <a:bodyPr/>
        <a:lstStyle/>
        <a:p>
          <a:endParaRPr lang="en-US"/>
        </a:p>
      </dgm:t>
    </dgm:pt>
    <dgm:pt modelId="{BAB459EB-36A3-480C-B10E-387DC3662859}" type="sibTrans" cxnId="{091E150C-D2AD-4278-9713-6F9AED017AC5}">
      <dgm:prSet/>
      <dgm:spPr/>
      <dgm:t>
        <a:bodyPr/>
        <a:lstStyle/>
        <a:p>
          <a:endParaRPr lang="en-US"/>
        </a:p>
      </dgm:t>
    </dgm:pt>
    <dgm:pt modelId="{4EBE810C-4D54-4BB5-8C6C-61046B1BB04E}">
      <dgm:prSet custT="1"/>
      <dgm:spPr/>
      <dgm:t>
        <a:bodyPr/>
        <a:lstStyle/>
        <a:p>
          <a:pPr algn="just"/>
          <a:r>
            <a:rPr lang="tr-TR" sz="2000" dirty="0"/>
            <a:t>Turizmde şu ana kadarki ekonomik kayıp 600 milyar dolar. Rakamın yıl sonunda en az 1 trilyon dolara çıkması öngörülüyor. Yani kayıp korkunç boyutlarda. Turizmin etkilediği sektörlerle birlikte rakam 5 trilyon dolar olarak gerçekleşecektir. Ayrıca 50 milyon kişinin işini kaybetmesi bekleniyor."</a:t>
          </a:r>
          <a:endParaRPr lang="en-US" sz="2000" dirty="0"/>
        </a:p>
      </dgm:t>
    </dgm:pt>
    <dgm:pt modelId="{FF9B16FA-BFAF-4896-9C15-6AEDFDE4288B}" type="parTrans" cxnId="{F8A5E413-5B74-45DB-8F61-FBD409B30613}">
      <dgm:prSet/>
      <dgm:spPr/>
      <dgm:t>
        <a:bodyPr/>
        <a:lstStyle/>
        <a:p>
          <a:endParaRPr lang="en-US"/>
        </a:p>
      </dgm:t>
    </dgm:pt>
    <dgm:pt modelId="{F7A9C6DE-D865-40B5-9B7A-F5C4EDB85CD8}" type="sibTrans" cxnId="{F8A5E413-5B74-45DB-8F61-FBD409B30613}">
      <dgm:prSet/>
      <dgm:spPr/>
      <dgm:t>
        <a:bodyPr/>
        <a:lstStyle/>
        <a:p>
          <a:endParaRPr lang="en-US"/>
        </a:p>
      </dgm:t>
    </dgm:pt>
    <dgm:pt modelId="{961B8269-1DD9-4869-AA72-D2169B9B0D2A}" type="pres">
      <dgm:prSet presAssocID="{C4235240-ED74-4682-AE5E-7CF84D558791}" presName="root" presStyleCnt="0">
        <dgm:presLayoutVars>
          <dgm:dir/>
          <dgm:resizeHandles val="exact"/>
        </dgm:presLayoutVars>
      </dgm:prSet>
      <dgm:spPr/>
    </dgm:pt>
    <dgm:pt modelId="{2423C0A2-EA08-469C-AFEF-A5AE074F218D}" type="pres">
      <dgm:prSet presAssocID="{254953C0-1B3F-4793-9EA7-CA0F0DD8D8B8}" presName="compNode" presStyleCnt="0"/>
      <dgm:spPr/>
    </dgm:pt>
    <dgm:pt modelId="{972F7688-D80F-4435-9FB7-385614E30B42}" type="pres">
      <dgm:prSet presAssocID="{254953C0-1B3F-4793-9EA7-CA0F0DD8D8B8}" presName="bgRect" presStyleLbl="bgShp" presStyleIdx="0" presStyleCnt="2" custLinFactNeighborX="-4749" custLinFactNeighborY="-910"/>
      <dgm:spPr/>
    </dgm:pt>
    <dgm:pt modelId="{15F5CF85-7522-4422-A38F-90B4D9F8C92A}" type="pres">
      <dgm:prSet presAssocID="{254953C0-1B3F-4793-9EA7-CA0F0DD8D8B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2C301A36-F643-4CF2-ABDE-FB9D0D1BCB88}" type="pres">
      <dgm:prSet presAssocID="{254953C0-1B3F-4793-9EA7-CA0F0DD8D8B8}" presName="spaceRect" presStyleCnt="0"/>
      <dgm:spPr/>
    </dgm:pt>
    <dgm:pt modelId="{8911B1C3-A0FA-4F52-96C5-4F82B2564776}" type="pres">
      <dgm:prSet presAssocID="{254953C0-1B3F-4793-9EA7-CA0F0DD8D8B8}" presName="parTx" presStyleLbl="revTx" presStyleIdx="0" presStyleCnt="2">
        <dgm:presLayoutVars>
          <dgm:chMax val="0"/>
          <dgm:chPref val="0"/>
        </dgm:presLayoutVars>
      </dgm:prSet>
      <dgm:spPr/>
    </dgm:pt>
    <dgm:pt modelId="{FA8EC5DF-C565-4921-A0DB-4E1E3F167AAD}" type="pres">
      <dgm:prSet presAssocID="{BAB459EB-36A3-480C-B10E-387DC3662859}" presName="sibTrans" presStyleCnt="0"/>
      <dgm:spPr/>
    </dgm:pt>
    <dgm:pt modelId="{F7A9B18C-BFCD-4824-AD33-D2519C34D60F}" type="pres">
      <dgm:prSet presAssocID="{4EBE810C-4D54-4BB5-8C6C-61046B1BB04E}" presName="compNode" presStyleCnt="0"/>
      <dgm:spPr/>
    </dgm:pt>
    <dgm:pt modelId="{BC1858E6-0A1F-45D7-9D96-721B8CC6448F}" type="pres">
      <dgm:prSet presAssocID="{4EBE810C-4D54-4BB5-8C6C-61046B1BB04E}" presName="bgRect" presStyleLbl="bgShp" presStyleIdx="1" presStyleCnt="2"/>
      <dgm:spPr/>
    </dgm:pt>
    <dgm:pt modelId="{E09A502B-3237-41AB-B20B-D7661210B07A}" type="pres">
      <dgm:prSet presAssocID="{4EBE810C-4D54-4BB5-8C6C-61046B1BB04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47222A32-419C-451A-9FE2-6FAA0A1EAA09}" type="pres">
      <dgm:prSet presAssocID="{4EBE810C-4D54-4BB5-8C6C-61046B1BB04E}" presName="spaceRect" presStyleCnt="0"/>
      <dgm:spPr/>
    </dgm:pt>
    <dgm:pt modelId="{7C78BC3E-718F-4E50-AE88-9FFE694094D7}" type="pres">
      <dgm:prSet presAssocID="{4EBE810C-4D54-4BB5-8C6C-61046B1BB04E}" presName="parTx" presStyleLbl="revTx" presStyleIdx="1" presStyleCnt="2">
        <dgm:presLayoutVars>
          <dgm:chMax val="0"/>
          <dgm:chPref val="0"/>
        </dgm:presLayoutVars>
      </dgm:prSet>
      <dgm:spPr/>
    </dgm:pt>
  </dgm:ptLst>
  <dgm:cxnLst>
    <dgm:cxn modelId="{091E150C-D2AD-4278-9713-6F9AED017AC5}" srcId="{C4235240-ED74-4682-AE5E-7CF84D558791}" destId="{254953C0-1B3F-4793-9EA7-CA0F0DD8D8B8}" srcOrd="0" destOrd="0" parTransId="{D2F52B9A-EAB0-4EBA-AFEB-14FB65D314ED}" sibTransId="{BAB459EB-36A3-480C-B10E-387DC3662859}"/>
    <dgm:cxn modelId="{F8A5E413-5B74-45DB-8F61-FBD409B30613}" srcId="{C4235240-ED74-4682-AE5E-7CF84D558791}" destId="{4EBE810C-4D54-4BB5-8C6C-61046B1BB04E}" srcOrd="1" destOrd="0" parTransId="{FF9B16FA-BFAF-4896-9C15-6AEDFDE4288B}" sibTransId="{F7A9C6DE-D865-40B5-9B7A-F5C4EDB85CD8}"/>
    <dgm:cxn modelId="{EAAFA567-7D5D-46CD-A433-36DCD01E1687}" type="presOf" srcId="{4EBE810C-4D54-4BB5-8C6C-61046B1BB04E}" destId="{7C78BC3E-718F-4E50-AE88-9FFE694094D7}" srcOrd="0" destOrd="0" presId="urn:microsoft.com/office/officeart/2018/2/layout/IconVerticalSolidList"/>
    <dgm:cxn modelId="{96E3ACC6-8B64-4A2F-B4EE-B5256C7C664A}" type="presOf" srcId="{C4235240-ED74-4682-AE5E-7CF84D558791}" destId="{961B8269-1DD9-4869-AA72-D2169B9B0D2A}" srcOrd="0" destOrd="0" presId="urn:microsoft.com/office/officeart/2018/2/layout/IconVerticalSolidList"/>
    <dgm:cxn modelId="{F3417FCF-4FC1-4FAA-8459-F17B37E41C0C}" type="presOf" srcId="{254953C0-1B3F-4793-9EA7-CA0F0DD8D8B8}" destId="{8911B1C3-A0FA-4F52-96C5-4F82B2564776}" srcOrd="0" destOrd="0" presId="urn:microsoft.com/office/officeart/2018/2/layout/IconVerticalSolidList"/>
    <dgm:cxn modelId="{18F5FE45-11DC-460D-AA27-D6F0AFF7E749}" type="presParOf" srcId="{961B8269-1DD9-4869-AA72-D2169B9B0D2A}" destId="{2423C0A2-EA08-469C-AFEF-A5AE074F218D}" srcOrd="0" destOrd="0" presId="urn:microsoft.com/office/officeart/2018/2/layout/IconVerticalSolidList"/>
    <dgm:cxn modelId="{0A565429-39B9-45E8-9C43-67F9E9A423DB}" type="presParOf" srcId="{2423C0A2-EA08-469C-AFEF-A5AE074F218D}" destId="{972F7688-D80F-4435-9FB7-385614E30B42}" srcOrd="0" destOrd="0" presId="urn:microsoft.com/office/officeart/2018/2/layout/IconVerticalSolidList"/>
    <dgm:cxn modelId="{9795085B-B3FC-45D4-A77E-B39DD5A0A486}" type="presParOf" srcId="{2423C0A2-EA08-469C-AFEF-A5AE074F218D}" destId="{15F5CF85-7522-4422-A38F-90B4D9F8C92A}" srcOrd="1" destOrd="0" presId="urn:microsoft.com/office/officeart/2018/2/layout/IconVerticalSolidList"/>
    <dgm:cxn modelId="{059D3376-5F3D-4D6E-8A3E-B5568F502523}" type="presParOf" srcId="{2423C0A2-EA08-469C-AFEF-A5AE074F218D}" destId="{2C301A36-F643-4CF2-ABDE-FB9D0D1BCB88}" srcOrd="2" destOrd="0" presId="urn:microsoft.com/office/officeart/2018/2/layout/IconVerticalSolidList"/>
    <dgm:cxn modelId="{EF089569-39A3-49AC-B896-4813E23D9B31}" type="presParOf" srcId="{2423C0A2-EA08-469C-AFEF-A5AE074F218D}" destId="{8911B1C3-A0FA-4F52-96C5-4F82B2564776}" srcOrd="3" destOrd="0" presId="urn:microsoft.com/office/officeart/2018/2/layout/IconVerticalSolidList"/>
    <dgm:cxn modelId="{23C7813D-A090-43A2-80F9-99AF4166493F}" type="presParOf" srcId="{961B8269-1DD9-4869-AA72-D2169B9B0D2A}" destId="{FA8EC5DF-C565-4921-A0DB-4E1E3F167AAD}" srcOrd="1" destOrd="0" presId="urn:microsoft.com/office/officeart/2018/2/layout/IconVerticalSolidList"/>
    <dgm:cxn modelId="{F5EC13A8-86DB-4EBB-9E01-1CA189737824}" type="presParOf" srcId="{961B8269-1DD9-4869-AA72-D2169B9B0D2A}" destId="{F7A9B18C-BFCD-4824-AD33-D2519C34D60F}" srcOrd="2" destOrd="0" presId="urn:microsoft.com/office/officeart/2018/2/layout/IconVerticalSolidList"/>
    <dgm:cxn modelId="{EA53BB35-530E-47DE-8AB1-C613E88F0FF9}" type="presParOf" srcId="{F7A9B18C-BFCD-4824-AD33-D2519C34D60F}" destId="{BC1858E6-0A1F-45D7-9D96-721B8CC6448F}" srcOrd="0" destOrd="0" presId="urn:microsoft.com/office/officeart/2018/2/layout/IconVerticalSolidList"/>
    <dgm:cxn modelId="{00424FDA-2F8A-4FDA-8309-A9C57012C596}" type="presParOf" srcId="{F7A9B18C-BFCD-4824-AD33-D2519C34D60F}" destId="{E09A502B-3237-41AB-B20B-D7661210B07A}" srcOrd="1" destOrd="0" presId="urn:microsoft.com/office/officeart/2018/2/layout/IconVerticalSolidList"/>
    <dgm:cxn modelId="{5B734B98-FE73-4F64-9727-54D538404DBF}" type="presParOf" srcId="{F7A9B18C-BFCD-4824-AD33-D2519C34D60F}" destId="{47222A32-419C-451A-9FE2-6FAA0A1EAA09}" srcOrd="2" destOrd="0" presId="urn:microsoft.com/office/officeart/2018/2/layout/IconVerticalSolidList"/>
    <dgm:cxn modelId="{DB3BF981-068F-4285-9960-66D8B782227A}" type="presParOf" srcId="{F7A9B18C-BFCD-4824-AD33-D2519C34D60F}" destId="{7C78BC3E-718F-4E50-AE88-9FFE694094D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E1262D-F270-4153-BF6B-668FCB631B5F}" type="doc">
      <dgm:prSet loTypeId="urn:microsoft.com/office/officeart/2005/8/layout/vProcess5" loCatId="process" qsTypeId="urn:microsoft.com/office/officeart/2005/8/quickstyle/simple2" qsCatId="simple" csTypeId="urn:microsoft.com/office/officeart/2005/8/colors/colorful2" csCatId="colorful" phldr="1"/>
      <dgm:spPr/>
      <dgm:t>
        <a:bodyPr/>
        <a:lstStyle/>
        <a:p>
          <a:endParaRPr lang="en-US"/>
        </a:p>
      </dgm:t>
    </dgm:pt>
    <dgm:pt modelId="{DE0C10DA-7BAC-4CE4-A170-72032D673026}">
      <dgm:prSet/>
      <dgm:spPr/>
      <dgm:t>
        <a:bodyPr/>
        <a:lstStyle/>
        <a:p>
          <a:endParaRPr lang="en-US" dirty="0"/>
        </a:p>
      </dgm:t>
    </dgm:pt>
    <dgm:pt modelId="{AB96F9FB-53C8-45E6-B21A-91315CBE345A}" type="parTrans" cxnId="{5608527A-AB2D-4400-90FB-11645ACAED4C}">
      <dgm:prSet/>
      <dgm:spPr/>
      <dgm:t>
        <a:bodyPr/>
        <a:lstStyle/>
        <a:p>
          <a:endParaRPr lang="en-US"/>
        </a:p>
      </dgm:t>
    </dgm:pt>
    <dgm:pt modelId="{7EBEB1D4-1699-4B31-8D92-228103BEF9CA}" type="sibTrans" cxnId="{5608527A-AB2D-4400-90FB-11645ACAED4C}">
      <dgm:prSet/>
      <dgm:spPr/>
      <dgm:t>
        <a:bodyPr/>
        <a:lstStyle/>
        <a:p>
          <a:endParaRPr lang="en-US"/>
        </a:p>
      </dgm:t>
    </dgm:pt>
    <dgm:pt modelId="{65FCA519-2AC9-40CB-B96F-153DA3B74850}">
      <dgm:prSet/>
      <dgm:spPr/>
      <dgm:t>
        <a:bodyPr/>
        <a:lstStyle/>
        <a:p>
          <a:r>
            <a:rPr lang="tr-TR"/>
            <a:t>•​ Masalar arası mesafe 1 metreden az olmayacak şekilde (tercihen 2 metre) düzenleme yapılmalıdır.</a:t>
          </a:r>
          <a:endParaRPr lang="en-US"/>
        </a:p>
      </dgm:t>
    </dgm:pt>
    <dgm:pt modelId="{464BFE07-FBB6-4E8F-8793-F4E99ADC9E0B}" type="parTrans" cxnId="{8280E291-E472-47D5-B853-CC53EFE8DDAD}">
      <dgm:prSet/>
      <dgm:spPr/>
      <dgm:t>
        <a:bodyPr/>
        <a:lstStyle/>
        <a:p>
          <a:endParaRPr lang="en-US"/>
        </a:p>
      </dgm:t>
    </dgm:pt>
    <dgm:pt modelId="{DAC8A9CA-9AF8-41B6-884B-3061DC48C377}" type="sibTrans" cxnId="{8280E291-E472-47D5-B853-CC53EFE8DDAD}">
      <dgm:prSet/>
      <dgm:spPr/>
      <dgm:t>
        <a:bodyPr/>
        <a:lstStyle/>
        <a:p>
          <a:endParaRPr lang="en-US"/>
        </a:p>
      </dgm:t>
    </dgm:pt>
    <dgm:pt modelId="{0007596D-5A4E-4FB9-972F-92869C7166DE}">
      <dgm:prSet/>
      <dgm:spPr/>
      <dgm:t>
        <a:bodyPr/>
        <a:lstStyle/>
        <a:p>
          <a:r>
            <a:rPr lang="tr-TR"/>
            <a:t>•​ Odalar ve diğer kapalı alanlardaki camlar günlük rutin temizlik esnasında açık olmalı ve temizlik sonrası en az 1 saat havalandırılmalıdır.</a:t>
          </a:r>
          <a:endParaRPr lang="en-US"/>
        </a:p>
      </dgm:t>
    </dgm:pt>
    <dgm:pt modelId="{E7968530-85CD-46B8-A8F5-27F4E1118458}" type="parTrans" cxnId="{920857D3-92A1-4D22-9EC7-DA59BE4FA792}">
      <dgm:prSet/>
      <dgm:spPr/>
      <dgm:t>
        <a:bodyPr/>
        <a:lstStyle/>
        <a:p>
          <a:endParaRPr lang="en-US"/>
        </a:p>
      </dgm:t>
    </dgm:pt>
    <dgm:pt modelId="{9ED97731-B6E7-4496-A378-160B7C2D763A}" type="sibTrans" cxnId="{920857D3-92A1-4D22-9EC7-DA59BE4FA792}">
      <dgm:prSet/>
      <dgm:spPr/>
      <dgm:t>
        <a:bodyPr/>
        <a:lstStyle/>
        <a:p>
          <a:endParaRPr lang="en-US"/>
        </a:p>
      </dgm:t>
    </dgm:pt>
    <dgm:pt modelId="{5843DE9B-519A-4EED-B384-E997B7462E3E}">
      <dgm:prSet/>
      <dgm:spPr/>
      <dgm:t>
        <a:bodyPr/>
        <a:lstStyle/>
        <a:p>
          <a:r>
            <a:rPr lang="tr-TR"/>
            <a:t>• ​Genel temizliğin su ve deterjanla yapılması yeterlidir</a:t>
          </a:r>
          <a:endParaRPr lang="en-US"/>
        </a:p>
      </dgm:t>
    </dgm:pt>
    <dgm:pt modelId="{B2342CE7-10D6-44EC-B0A2-E1D5E423F275}" type="parTrans" cxnId="{A75DCF8B-4D56-4C31-BDF1-188248A7C3C5}">
      <dgm:prSet/>
      <dgm:spPr/>
      <dgm:t>
        <a:bodyPr/>
        <a:lstStyle/>
        <a:p>
          <a:endParaRPr lang="en-US"/>
        </a:p>
      </dgm:t>
    </dgm:pt>
    <dgm:pt modelId="{9C081DB3-F0C2-4DAC-9D80-66A2FDC420AA}" type="sibTrans" cxnId="{A75DCF8B-4D56-4C31-BDF1-188248A7C3C5}">
      <dgm:prSet/>
      <dgm:spPr/>
      <dgm:t>
        <a:bodyPr/>
        <a:lstStyle/>
        <a:p>
          <a:endParaRPr lang="en-US"/>
        </a:p>
      </dgm:t>
    </dgm:pt>
    <dgm:pt modelId="{886ED88F-56C9-408D-AFBE-471A37C7B8EE}" type="pres">
      <dgm:prSet presAssocID="{DDE1262D-F270-4153-BF6B-668FCB631B5F}" presName="outerComposite" presStyleCnt="0">
        <dgm:presLayoutVars>
          <dgm:chMax val="5"/>
          <dgm:dir/>
          <dgm:resizeHandles val="exact"/>
        </dgm:presLayoutVars>
      </dgm:prSet>
      <dgm:spPr/>
    </dgm:pt>
    <dgm:pt modelId="{27DA2517-1B02-4E44-B59D-46EFE3D58140}" type="pres">
      <dgm:prSet presAssocID="{DDE1262D-F270-4153-BF6B-668FCB631B5F}" presName="dummyMaxCanvas" presStyleCnt="0">
        <dgm:presLayoutVars/>
      </dgm:prSet>
      <dgm:spPr/>
    </dgm:pt>
    <dgm:pt modelId="{F3AD60AB-44C2-46BC-94F0-06F9B26764FB}" type="pres">
      <dgm:prSet presAssocID="{DDE1262D-F270-4153-BF6B-668FCB631B5F}" presName="FourNodes_1" presStyleLbl="node1" presStyleIdx="0" presStyleCnt="4">
        <dgm:presLayoutVars>
          <dgm:bulletEnabled val="1"/>
        </dgm:presLayoutVars>
      </dgm:prSet>
      <dgm:spPr/>
    </dgm:pt>
    <dgm:pt modelId="{AB14AF2C-D82C-42DE-B372-89F51A0C6B06}" type="pres">
      <dgm:prSet presAssocID="{DDE1262D-F270-4153-BF6B-668FCB631B5F}" presName="FourNodes_2" presStyleLbl="node1" presStyleIdx="1" presStyleCnt="4">
        <dgm:presLayoutVars>
          <dgm:bulletEnabled val="1"/>
        </dgm:presLayoutVars>
      </dgm:prSet>
      <dgm:spPr/>
    </dgm:pt>
    <dgm:pt modelId="{EA29DF4C-046B-44DA-8629-816589983FF3}" type="pres">
      <dgm:prSet presAssocID="{DDE1262D-F270-4153-BF6B-668FCB631B5F}" presName="FourNodes_3" presStyleLbl="node1" presStyleIdx="2" presStyleCnt="4">
        <dgm:presLayoutVars>
          <dgm:bulletEnabled val="1"/>
        </dgm:presLayoutVars>
      </dgm:prSet>
      <dgm:spPr/>
    </dgm:pt>
    <dgm:pt modelId="{4F0564B8-0512-419D-ACB5-DE572152978D}" type="pres">
      <dgm:prSet presAssocID="{DDE1262D-F270-4153-BF6B-668FCB631B5F}" presName="FourNodes_4" presStyleLbl="node1" presStyleIdx="3" presStyleCnt="4">
        <dgm:presLayoutVars>
          <dgm:bulletEnabled val="1"/>
        </dgm:presLayoutVars>
      </dgm:prSet>
      <dgm:spPr/>
    </dgm:pt>
    <dgm:pt modelId="{7AAD6ED2-B426-4598-98F1-1D5DFDEF65AB}" type="pres">
      <dgm:prSet presAssocID="{DDE1262D-F270-4153-BF6B-668FCB631B5F}" presName="FourConn_1-2" presStyleLbl="fgAccFollowNode1" presStyleIdx="0" presStyleCnt="3">
        <dgm:presLayoutVars>
          <dgm:bulletEnabled val="1"/>
        </dgm:presLayoutVars>
      </dgm:prSet>
      <dgm:spPr/>
    </dgm:pt>
    <dgm:pt modelId="{FF94D16D-856A-43B4-9064-41074957F54A}" type="pres">
      <dgm:prSet presAssocID="{DDE1262D-F270-4153-BF6B-668FCB631B5F}" presName="FourConn_2-3" presStyleLbl="fgAccFollowNode1" presStyleIdx="1" presStyleCnt="3">
        <dgm:presLayoutVars>
          <dgm:bulletEnabled val="1"/>
        </dgm:presLayoutVars>
      </dgm:prSet>
      <dgm:spPr/>
    </dgm:pt>
    <dgm:pt modelId="{C526A031-9802-4FF3-A94A-920B5EFC4F08}" type="pres">
      <dgm:prSet presAssocID="{DDE1262D-F270-4153-BF6B-668FCB631B5F}" presName="FourConn_3-4" presStyleLbl="fgAccFollowNode1" presStyleIdx="2" presStyleCnt="3">
        <dgm:presLayoutVars>
          <dgm:bulletEnabled val="1"/>
        </dgm:presLayoutVars>
      </dgm:prSet>
      <dgm:spPr/>
    </dgm:pt>
    <dgm:pt modelId="{C6977592-82C2-4B84-81C5-44129A34760E}" type="pres">
      <dgm:prSet presAssocID="{DDE1262D-F270-4153-BF6B-668FCB631B5F}" presName="FourNodes_1_text" presStyleLbl="node1" presStyleIdx="3" presStyleCnt="4">
        <dgm:presLayoutVars>
          <dgm:bulletEnabled val="1"/>
        </dgm:presLayoutVars>
      </dgm:prSet>
      <dgm:spPr/>
    </dgm:pt>
    <dgm:pt modelId="{3E09ABDD-3DA5-419A-913C-DC1AAA3F1385}" type="pres">
      <dgm:prSet presAssocID="{DDE1262D-F270-4153-BF6B-668FCB631B5F}" presName="FourNodes_2_text" presStyleLbl="node1" presStyleIdx="3" presStyleCnt="4">
        <dgm:presLayoutVars>
          <dgm:bulletEnabled val="1"/>
        </dgm:presLayoutVars>
      </dgm:prSet>
      <dgm:spPr/>
    </dgm:pt>
    <dgm:pt modelId="{3AA781E5-1E02-4BD9-9DDC-2056A4A66FD2}" type="pres">
      <dgm:prSet presAssocID="{DDE1262D-F270-4153-BF6B-668FCB631B5F}" presName="FourNodes_3_text" presStyleLbl="node1" presStyleIdx="3" presStyleCnt="4">
        <dgm:presLayoutVars>
          <dgm:bulletEnabled val="1"/>
        </dgm:presLayoutVars>
      </dgm:prSet>
      <dgm:spPr/>
    </dgm:pt>
    <dgm:pt modelId="{738B190A-D0EB-412B-BEEF-1540CD5BF73B}" type="pres">
      <dgm:prSet presAssocID="{DDE1262D-F270-4153-BF6B-668FCB631B5F}" presName="FourNodes_4_text" presStyleLbl="node1" presStyleIdx="3" presStyleCnt="4">
        <dgm:presLayoutVars>
          <dgm:bulletEnabled val="1"/>
        </dgm:presLayoutVars>
      </dgm:prSet>
      <dgm:spPr/>
    </dgm:pt>
  </dgm:ptLst>
  <dgm:cxnLst>
    <dgm:cxn modelId="{3FB77D08-49E7-44CA-B86B-2378A5B6D9D5}" type="presOf" srcId="{65FCA519-2AC9-40CB-B96F-153DA3B74850}" destId="{3E09ABDD-3DA5-419A-913C-DC1AAA3F1385}" srcOrd="1" destOrd="0" presId="urn:microsoft.com/office/officeart/2005/8/layout/vProcess5"/>
    <dgm:cxn modelId="{4DBFE613-B7D9-47FA-A7C5-662CE028C0F5}" type="presOf" srcId="{0007596D-5A4E-4FB9-972F-92869C7166DE}" destId="{EA29DF4C-046B-44DA-8629-816589983FF3}" srcOrd="0" destOrd="0" presId="urn:microsoft.com/office/officeart/2005/8/layout/vProcess5"/>
    <dgm:cxn modelId="{695CE365-CA6C-4B77-8D7C-6BB4C0ABF7E4}" type="presOf" srcId="{DDE1262D-F270-4153-BF6B-668FCB631B5F}" destId="{886ED88F-56C9-408D-AFBE-471A37C7B8EE}" srcOrd="0" destOrd="0" presId="urn:microsoft.com/office/officeart/2005/8/layout/vProcess5"/>
    <dgm:cxn modelId="{DDED0149-7D3E-4C27-8197-D6D62BBF6F30}" type="presOf" srcId="{DAC8A9CA-9AF8-41B6-884B-3061DC48C377}" destId="{FF94D16D-856A-43B4-9064-41074957F54A}" srcOrd="0" destOrd="0" presId="urn:microsoft.com/office/officeart/2005/8/layout/vProcess5"/>
    <dgm:cxn modelId="{5608527A-AB2D-4400-90FB-11645ACAED4C}" srcId="{DDE1262D-F270-4153-BF6B-668FCB631B5F}" destId="{DE0C10DA-7BAC-4CE4-A170-72032D673026}" srcOrd="0" destOrd="0" parTransId="{AB96F9FB-53C8-45E6-B21A-91315CBE345A}" sibTransId="{7EBEB1D4-1699-4B31-8D92-228103BEF9CA}"/>
    <dgm:cxn modelId="{A75DCF8B-4D56-4C31-BDF1-188248A7C3C5}" srcId="{DDE1262D-F270-4153-BF6B-668FCB631B5F}" destId="{5843DE9B-519A-4EED-B384-E997B7462E3E}" srcOrd="3" destOrd="0" parTransId="{B2342CE7-10D6-44EC-B0A2-E1D5E423F275}" sibTransId="{9C081DB3-F0C2-4DAC-9D80-66A2FDC420AA}"/>
    <dgm:cxn modelId="{8280E291-E472-47D5-B853-CC53EFE8DDAD}" srcId="{DDE1262D-F270-4153-BF6B-668FCB631B5F}" destId="{65FCA519-2AC9-40CB-B96F-153DA3B74850}" srcOrd="1" destOrd="0" parTransId="{464BFE07-FBB6-4E8F-8793-F4E99ADC9E0B}" sibTransId="{DAC8A9CA-9AF8-41B6-884B-3061DC48C377}"/>
    <dgm:cxn modelId="{8B8AD0A1-F4B3-411C-BD6C-894A30B5CE49}" type="presOf" srcId="{0007596D-5A4E-4FB9-972F-92869C7166DE}" destId="{3AA781E5-1E02-4BD9-9DDC-2056A4A66FD2}" srcOrd="1" destOrd="0" presId="urn:microsoft.com/office/officeart/2005/8/layout/vProcess5"/>
    <dgm:cxn modelId="{757F23AC-0CD4-413C-8542-B7089C6FE8B3}" type="presOf" srcId="{7EBEB1D4-1699-4B31-8D92-228103BEF9CA}" destId="{7AAD6ED2-B426-4598-98F1-1D5DFDEF65AB}" srcOrd="0" destOrd="0" presId="urn:microsoft.com/office/officeart/2005/8/layout/vProcess5"/>
    <dgm:cxn modelId="{09D8FBB5-9E2C-443C-A58E-5E08C0CF574E}" type="presOf" srcId="{9ED97731-B6E7-4496-A378-160B7C2D763A}" destId="{C526A031-9802-4FF3-A94A-920B5EFC4F08}" srcOrd="0" destOrd="0" presId="urn:microsoft.com/office/officeart/2005/8/layout/vProcess5"/>
    <dgm:cxn modelId="{42D81FC5-E5A3-4A24-B1FD-448D57D56DCA}" type="presOf" srcId="{DE0C10DA-7BAC-4CE4-A170-72032D673026}" destId="{C6977592-82C2-4B84-81C5-44129A34760E}" srcOrd="1" destOrd="0" presId="urn:microsoft.com/office/officeart/2005/8/layout/vProcess5"/>
    <dgm:cxn modelId="{63F406CE-CBF4-4268-8172-C2012964711E}" type="presOf" srcId="{DE0C10DA-7BAC-4CE4-A170-72032D673026}" destId="{F3AD60AB-44C2-46BC-94F0-06F9B26764FB}" srcOrd="0" destOrd="0" presId="urn:microsoft.com/office/officeart/2005/8/layout/vProcess5"/>
    <dgm:cxn modelId="{2F3616D1-84CA-4218-BE3E-7F31B05D2A2F}" type="presOf" srcId="{65FCA519-2AC9-40CB-B96F-153DA3B74850}" destId="{AB14AF2C-D82C-42DE-B372-89F51A0C6B06}" srcOrd="0" destOrd="0" presId="urn:microsoft.com/office/officeart/2005/8/layout/vProcess5"/>
    <dgm:cxn modelId="{920857D3-92A1-4D22-9EC7-DA59BE4FA792}" srcId="{DDE1262D-F270-4153-BF6B-668FCB631B5F}" destId="{0007596D-5A4E-4FB9-972F-92869C7166DE}" srcOrd="2" destOrd="0" parTransId="{E7968530-85CD-46B8-A8F5-27F4E1118458}" sibTransId="{9ED97731-B6E7-4496-A378-160B7C2D763A}"/>
    <dgm:cxn modelId="{B41BB7DD-DA64-4CC4-95E6-77D87A44E636}" type="presOf" srcId="{5843DE9B-519A-4EED-B384-E997B7462E3E}" destId="{4F0564B8-0512-419D-ACB5-DE572152978D}" srcOrd="0" destOrd="0" presId="urn:microsoft.com/office/officeart/2005/8/layout/vProcess5"/>
    <dgm:cxn modelId="{2C075EE6-4C38-4E07-B066-2868357F4C13}" type="presOf" srcId="{5843DE9B-519A-4EED-B384-E997B7462E3E}" destId="{738B190A-D0EB-412B-BEEF-1540CD5BF73B}" srcOrd="1" destOrd="0" presId="urn:microsoft.com/office/officeart/2005/8/layout/vProcess5"/>
    <dgm:cxn modelId="{B8949550-673F-46C9-9436-E78987577ACA}" type="presParOf" srcId="{886ED88F-56C9-408D-AFBE-471A37C7B8EE}" destId="{27DA2517-1B02-4E44-B59D-46EFE3D58140}" srcOrd="0" destOrd="0" presId="urn:microsoft.com/office/officeart/2005/8/layout/vProcess5"/>
    <dgm:cxn modelId="{F25207D3-C5A7-46D3-A4D3-22EB11F7AAE7}" type="presParOf" srcId="{886ED88F-56C9-408D-AFBE-471A37C7B8EE}" destId="{F3AD60AB-44C2-46BC-94F0-06F9B26764FB}" srcOrd="1" destOrd="0" presId="urn:microsoft.com/office/officeart/2005/8/layout/vProcess5"/>
    <dgm:cxn modelId="{C9776B66-5A48-4E71-BF21-0E49DD7A20B0}" type="presParOf" srcId="{886ED88F-56C9-408D-AFBE-471A37C7B8EE}" destId="{AB14AF2C-D82C-42DE-B372-89F51A0C6B06}" srcOrd="2" destOrd="0" presId="urn:microsoft.com/office/officeart/2005/8/layout/vProcess5"/>
    <dgm:cxn modelId="{C7D404E8-BB4C-4069-A615-17C832DC32C5}" type="presParOf" srcId="{886ED88F-56C9-408D-AFBE-471A37C7B8EE}" destId="{EA29DF4C-046B-44DA-8629-816589983FF3}" srcOrd="3" destOrd="0" presId="urn:microsoft.com/office/officeart/2005/8/layout/vProcess5"/>
    <dgm:cxn modelId="{50D0925B-C0EF-431F-B86B-17E717E664D3}" type="presParOf" srcId="{886ED88F-56C9-408D-AFBE-471A37C7B8EE}" destId="{4F0564B8-0512-419D-ACB5-DE572152978D}" srcOrd="4" destOrd="0" presId="urn:microsoft.com/office/officeart/2005/8/layout/vProcess5"/>
    <dgm:cxn modelId="{3C46FB0F-111F-47DC-8509-E40FA5EF754E}" type="presParOf" srcId="{886ED88F-56C9-408D-AFBE-471A37C7B8EE}" destId="{7AAD6ED2-B426-4598-98F1-1D5DFDEF65AB}" srcOrd="5" destOrd="0" presId="urn:microsoft.com/office/officeart/2005/8/layout/vProcess5"/>
    <dgm:cxn modelId="{F03FC892-E641-472B-AF51-B426D3182336}" type="presParOf" srcId="{886ED88F-56C9-408D-AFBE-471A37C7B8EE}" destId="{FF94D16D-856A-43B4-9064-41074957F54A}" srcOrd="6" destOrd="0" presId="urn:microsoft.com/office/officeart/2005/8/layout/vProcess5"/>
    <dgm:cxn modelId="{B63C474D-A3FE-4D03-848E-42DE17DFA5BA}" type="presParOf" srcId="{886ED88F-56C9-408D-AFBE-471A37C7B8EE}" destId="{C526A031-9802-4FF3-A94A-920B5EFC4F08}" srcOrd="7" destOrd="0" presId="urn:microsoft.com/office/officeart/2005/8/layout/vProcess5"/>
    <dgm:cxn modelId="{D02B5892-3802-45E6-AF59-5EAE12A55BD0}" type="presParOf" srcId="{886ED88F-56C9-408D-AFBE-471A37C7B8EE}" destId="{C6977592-82C2-4B84-81C5-44129A34760E}" srcOrd="8" destOrd="0" presId="urn:microsoft.com/office/officeart/2005/8/layout/vProcess5"/>
    <dgm:cxn modelId="{639AA594-7C9E-4882-B2C0-63F8874F34A9}" type="presParOf" srcId="{886ED88F-56C9-408D-AFBE-471A37C7B8EE}" destId="{3E09ABDD-3DA5-419A-913C-DC1AAA3F1385}" srcOrd="9" destOrd="0" presId="urn:microsoft.com/office/officeart/2005/8/layout/vProcess5"/>
    <dgm:cxn modelId="{16AFED91-0C3A-456D-9D68-79D0357590AC}" type="presParOf" srcId="{886ED88F-56C9-408D-AFBE-471A37C7B8EE}" destId="{3AA781E5-1E02-4BD9-9DDC-2056A4A66FD2}" srcOrd="10" destOrd="0" presId="urn:microsoft.com/office/officeart/2005/8/layout/vProcess5"/>
    <dgm:cxn modelId="{AF107015-3010-4316-BC40-C6EB8FCE67B0}" type="presParOf" srcId="{886ED88F-56C9-408D-AFBE-471A37C7B8EE}" destId="{738B190A-D0EB-412B-BEEF-1540CD5BF73B}"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024E2-EDAF-4177-924E-52D8EF2F6EBB}">
      <dsp:nvSpPr>
        <dsp:cNvPr id="0" name=""/>
        <dsp:cNvSpPr/>
      </dsp:nvSpPr>
      <dsp:spPr>
        <a:xfrm>
          <a:off x="0" y="1979"/>
          <a:ext cx="6190459" cy="100310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F4EE61-4CBB-4E15-B4CB-276C31BF65BB}">
      <dsp:nvSpPr>
        <dsp:cNvPr id="0" name=""/>
        <dsp:cNvSpPr/>
      </dsp:nvSpPr>
      <dsp:spPr>
        <a:xfrm>
          <a:off x="303439" y="227678"/>
          <a:ext cx="551708" cy="5517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BD85246-A9C1-4B62-8FDD-4D4C0934C3E0}">
      <dsp:nvSpPr>
        <dsp:cNvPr id="0" name=""/>
        <dsp:cNvSpPr/>
      </dsp:nvSpPr>
      <dsp:spPr>
        <a:xfrm>
          <a:off x="1158587" y="1979"/>
          <a:ext cx="5031871" cy="1003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162" tIns="106162" rIns="106162" bIns="106162" numCol="1" spcCol="1270" anchor="ctr" anchorCtr="0">
          <a:noAutofit/>
        </a:bodyPr>
        <a:lstStyle/>
        <a:p>
          <a:pPr marL="0" lvl="0" indent="0" algn="l" defTabSz="755650">
            <a:lnSpc>
              <a:spcPct val="90000"/>
            </a:lnSpc>
            <a:spcBef>
              <a:spcPct val="0"/>
            </a:spcBef>
            <a:spcAft>
              <a:spcPct val="35000"/>
            </a:spcAft>
            <a:buNone/>
          </a:pPr>
          <a:r>
            <a:rPr lang="tr-TR" sz="1700" kern="1200" dirty="0"/>
            <a:t>Dünya Sağlık Örgütü'nün (WHO) tanımlamasına göre, bir hastalığın pandemi olabilmesi için kabaca üç kriter aranmaktadır:</a:t>
          </a:r>
          <a:endParaRPr lang="en-US" sz="1700" kern="1200" dirty="0"/>
        </a:p>
      </dsp:txBody>
      <dsp:txXfrm>
        <a:off x="1158587" y="1979"/>
        <a:ext cx="5031871" cy="1003106"/>
      </dsp:txXfrm>
    </dsp:sp>
    <dsp:sp modelId="{E1DADE9A-4924-4C44-80EF-525CCD7F9BDB}">
      <dsp:nvSpPr>
        <dsp:cNvPr id="0" name=""/>
        <dsp:cNvSpPr/>
      </dsp:nvSpPr>
      <dsp:spPr>
        <a:xfrm>
          <a:off x="0" y="1255861"/>
          <a:ext cx="6190459" cy="100310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D678B0-9D95-40CD-8A3C-AFDA2152FAF5}">
      <dsp:nvSpPr>
        <dsp:cNvPr id="0" name=""/>
        <dsp:cNvSpPr/>
      </dsp:nvSpPr>
      <dsp:spPr>
        <a:xfrm>
          <a:off x="303439" y="1481560"/>
          <a:ext cx="551708" cy="5517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6BFF893-A675-4DFE-9F78-CD46E17B9526}">
      <dsp:nvSpPr>
        <dsp:cNvPr id="0" name=""/>
        <dsp:cNvSpPr/>
      </dsp:nvSpPr>
      <dsp:spPr>
        <a:xfrm>
          <a:off x="1158587" y="1255861"/>
          <a:ext cx="5031871" cy="1003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162" tIns="106162" rIns="106162" bIns="106162" numCol="1" spcCol="1270" anchor="ctr" anchorCtr="0">
          <a:noAutofit/>
        </a:bodyPr>
        <a:lstStyle/>
        <a:p>
          <a:pPr marL="0" lvl="0" indent="0" algn="l" defTabSz="755650">
            <a:lnSpc>
              <a:spcPct val="90000"/>
            </a:lnSpc>
            <a:spcBef>
              <a:spcPct val="0"/>
            </a:spcBef>
            <a:spcAft>
              <a:spcPct val="35000"/>
            </a:spcAft>
            <a:buNone/>
          </a:pPr>
          <a:r>
            <a:rPr lang="tr-TR" sz="1700" kern="1200"/>
            <a:t>Yeni bir virüs olması</a:t>
          </a:r>
          <a:endParaRPr lang="en-US" sz="1700" kern="1200"/>
        </a:p>
      </dsp:txBody>
      <dsp:txXfrm>
        <a:off x="1158587" y="1255861"/>
        <a:ext cx="5031871" cy="1003106"/>
      </dsp:txXfrm>
    </dsp:sp>
    <dsp:sp modelId="{D5BFC463-C50F-4EEB-93E9-36E7A6006B06}">
      <dsp:nvSpPr>
        <dsp:cNvPr id="0" name=""/>
        <dsp:cNvSpPr/>
      </dsp:nvSpPr>
      <dsp:spPr>
        <a:xfrm>
          <a:off x="0" y="2509744"/>
          <a:ext cx="6190459" cy="100310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C3B19E-4A48-4039-BE7B-BA60272685F0}">
      <dsp:nvSpPr>
        <dsp:cNvPr id="0" name=""/>
        <dsp:cNvSpPr/>
      </dsp:nvSpPr>
      <dsp:spPr>
        <a:xfrm>
          <a:off x="303439" y="2735443"/>
          <a:ext cx="551708" cy="5517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7C9BBC6-03DC-4DD9-A17A-B63165D9447D}">
      <dsp:nvSpPr>
        <dsp:cNvPr id="0" name=""/>
        <dsp:cNvSpPr/>
      </dsp:nvSpPr>
      <dsp:spPr>
        <a:xfrm>
          <a:off x="1158587" y="2509744"/>
          <a:ext cx="5031871" cy="1003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162" tIns="106162" rIns="106162" bIns="106162" numCol="1" spcCol="1270" anchor="ctr" anchorCtr="0">
          <a:noAutofit/>
        </a:bodyPr>
        <a:lstStyle/>
        <a:p>
          <a:pPr marL="0" lvl="0" indent="0" algn="l" defTabSz="755650">
            <a:lnSpc>
              <a:spcPct val="90000"/>
            </a:lnSpc>
            <a:spcBef>
              <a:spcPct val="0"/>
            </a:spcBef>
            <a:spcAft>
              <a:spcPct val="35000"/>
            </a:spcAft>
            <a:buNone/>
          </a:pPr>
          <a:r>
            <a:rPr lang="tr-TR" sz="1700" kern="1200"/>
            <a:t>İnsanlara kolayca geçebilmesi</a:t>
          </a:r>
          <a:endParaRPr lang="en-US" sz="1700" kern="1200"/>
        </a:p>
      </dsp:txBody>
      <dsp:txXfrm>
        <a:off x="1158587" y="2509744"/>
        <a:ext cx="5031871" cy="1003106"/>
      </dsp:txXfrm>
    </dsp:sp>
    <dsp:sp modelId="{D28743E0-7AD0-4844-A88F-477C735AA6C4}">
      <dsp:nvSpPr>
        <dsp:cNvPr id="0" name=""/>
        <dsp:cNvSpPr/>
      </dsp:nvSpPr>
      <dsp:spPr>
        <a:xfrm>
          <a:off x="0" y="3763627"/>
          <a:ext cx="6190459" cy="100310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8385A0-8EAF-4F29-81B4-F68E58C6AA22}">
      <dsp:nvSpPr>
        <dsp:cNvPr id="0" name=""/>
        <dsp:cNvSpPr/>
      </dsp:nvSpPr>
      <dsp:spPr>
        <a:xfrm>
          <a:off x="303439" y="3989326"/>
          <a:ext cx="551708" cy="5517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99BBD8C-EC65-4EE4-A810-01BA5BF81B34}">
      <dsp:nvSpPr>
        <dsp:cNvPr id="0" name=""/>
        <dsp:cNvSpPr/>
      </dsp:nvSpPr>
      <dsp:spPr>
        <a:xfrm>
          <a:off x="1158587" y="3763627"/>
          <a:ext cx="5031871" cy="1003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162" tIns="106162" rIns="106162" bIns="106162" numCol="1" spcCol="1270" anchor="ctr" anchorCtr="0">
          <a:noAutofit/>
        </a:bodyPr>
        <a:lstStyle/>
        <a:p>
          <a:pPr marL="0" lvl="0" indent="0" algn="l" defTabSz="755650">
            <a:lnSpc>
              <a:spcPct val="90000"/>
            </a:lnSpc>
            <a:spcBef>
              <a:spcPct val="0"/>
            </a:spcBef>
            <a:spcAft>
              <a:spcPct val="35000"/>
            </a:spcAft>
            <a:buNone/>
          </a:pPr>
          <a:r>
            <a:rPr lang="tr-TR" sz="1700" kern="1200"/>
            <a:t>İnsandan insana kolay ve sürekli bir şekilde bulaşması</a:t>
          </a:r>
          <a:endParaRPr lang="en-US" sz="1700" kern="1200"/>
        </a:p>
      </dsp:txBody>
      <dsp:txXfrm>
        <a:off x="1158587" y="3763627"/>
        <a:ext cx="5031871" cy="10031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5725E-7E85-4F7F-9209-5CF9F9CC2E49}">
      <dsp:nvSpPr>
        <dsp:cNvPr id="0" name=""/>
        <dsp:cNvSpPr/>
      </dsp:nvSpPr>
      <dsp:spPr>
        <a:xfrm>
          <a:off x="0" y="3091"/>
          <a:ext cx="6190459" cy="1233179"/>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tr-TR" sz="3100" kern="1200" dirty="0"/>
            <a:t> PANDEMİNİN TURİZM ENDÜSTRİSİ ÜZERİNDEKİ ETKİLERİ</a:t>
          </a:r>
          <a:endParaRPr lang="en-US" sz="3100" kern="1200" dirty="0"/>
        </a:p>
      </dsp:txBody>
      <dsp:txXfrm>
        <a:off x="60199" y="63290"/>
        <a:ext cx="6070061" cy="1112781"/>
      </dsp:txXfrm>
    </dsp:sp>
    <dsp:sp modelId="{DCB557AA-F555-4D05-A12B-88DB5B75A8D5}">
      <dsp:nvSpPr>
        <dsp:cNvPr id="0" name=""/>
        <dsp:cNvSpPr/>
      </dsp:nvSpPr>
      <dsp:spPr>
        <a:xfrm>
          <a:off x="0" y="1236271"/>
          <a:ext cx="6190459" cy="3529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547" tIns="39370" rIns="220472" bIns="39370" numCol="1" spcCol="1270" anchor="t" anchorCtr="0">
          <a:noAutofit/>
        </a:bodyPr>
        <a:lstStyle/>
        <a:p>
          <a:pPr marL="228600" lvl="1" indent="-228600" algn="just" defTabSz="1066800">
            <a:lnSpc>
              <a:spcPct val="90000"/>
            </a:lnSpc>
            <a:spcBef>
              <a:spcPct val="0"/>
            </a:spcBef>
            <a:spcAft>
              <a:spcPct val="20000"/>
            </a:spcAft>
            <a:buChar char="•"/>
          </a:pPr>
          <a:r>
            <a:rPr lang="tr-TR" sz="2400" kern="1200" dirty="0"/>
            <a:t>Dünyada ve Türkiye’de pandeminin olumsuz etkileri ekonomik ve sosyal anlamda çok yoğun bir şekilde hissedilmektedir.</a:t>
          </a:r>
          <a:endParaRPr lang="en-US" sz="2400" kern="1200" dirty="0"/>
        </a:p>
        <a:p>
          <a:pPr marL="228600" lvl="1" indent="-228600" algn="just" defTabSz="1066800">
            <a:lnSpc>
              <a:spcPct val="90000"/>
            </a:lnSpc>
            <a:spcBef>
              <a:spcPct val="0"/>
            </a:spcBef>
            <a:spcAft>
              <a:spcPct val="20000"/>
            </a:spcAft>
            <a:buChar char="•"/>
          </a:pPr>
          <a:r>
            <a:rPr lang="tr-TR" sz="2400" kern="1200" dirty="0"/>
            <a:t>Özellikle turizm sektörü hali hazırdaki Covid-19 pandemisinin etkilerini derinden hissetmeye başladı, hastalığın bu kadar hızlı yayılmasıyla birlikte Türkiye’de seyahat iptalleri yaşanmaktadır.</a:t>
          </a:r>
          <a:endParaRPr lang="en-US" sz="2400" kern="1200" dirty="0"/>
        </a:p>
      </dsp:txBody>
      <dsp:txXfrm>
        <a:off x="0" y="1236271"/>
        <a:ext cx="6190459" cy="35293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F7688-D80F-4435-9FB7-385614E30B42}">
      <dsp:nvSpPr>
        <dsp:cNvPr id="0" name=""/>
        <dsp:cNvSpPr/>
      </dsp:nvSpPr>
      <dsp:spPr>
        <a:xfrm>
          <a:off x="0" y="1620"/>
          <a:ext cx="6190459" cy="969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F5CF85-7522-4422-A38F-90B4D9F8C92A}">
      <dsp:nvSpPr>
        <dsp:cNvPr id="0" name=""/>
        <dsp:cNvSpPr/>
      </dsp:nvSpPr>
      <dsp:spPr>
        <a:xfrm>
          <a:off x="29326" y="24316"/>
          <a:ext cx="53321" cy="533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911B1C3-A0FA-4F52-96C5-4F82B2564776}">
      <dsp:nvSpPr>
        <dsp:cNvPr id="0" name=""/>
        <dsp:cNvSpPr/>
      </dsp:nvSpPr>
      <dsp:spPr>
        <a:xfrm>
          <a:off x="111975" y="2503"/>
          <a:ext cx="5687247" cy="2278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120" tIns="241120" rIns="241120" bIns="241120" numCol="1" spcCol="1270" anchor="ctr" anchorCtr="0">
          <a:noAutofit/>
        </a:bodyPr>
        <a:lstStyle/>
        <a:p>
          <a:pPr marL="0" lvl="0" indent="0" algn="just" defTabSz="1111250">
            <a:lnSpc>
              <a:spcPct val="90000"/>
            </a:lnSpc>
            <a:spcBef>
              <a:spcPct val="0"/>
            </a:spcBef>
            <a:spcAft>
              <a:spcPct val="35000"/>
            </a:spcAft>
            <a:buNone/>
          </a:pPr>
          <a:r>
            <a:rPr lang="tr-TR" sz="2500" kern="1200" dirty="0"/>
            <a:t>Küresel anlamda yıllık turizm pazarı 1,7 trilyon dolar.</a:t>
          </a:r>
          <a:endParaRPr lang="en-US" sz="2500" kern="1200" dirty="0"/>
        </a:p>
      </dsp:txBody>
      <dsp:txXfrm>
        <a:off x="111975" y="2503"/>
        <a:ext cx="5687247" cy="2278294"/>
      </dsp:txXfrm>
    </dsp:sp>
    <dsp:sp modelId="{BC1858E6-0A1F-45D7-9D96-721B8CC6448F}">
      <dsp:nvSpPr>
        <dsp:cNvPr id="0" name=""/>
        <dsp:cNvSpPr/>
      </dsp:nvSpPr>
      <dsp:spPr>
        <a:xfrm>
          <a:off x="0" y="2487915"/>
          <a:ext cx="6190459" cy="969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9A502B-3237-41AB-B20B-D7661210B07A}">
      <dsp:nvSpPr>
        <dsp:cNvPr id="0" name=""/>
        <dsp:cNvSpPr/>
      </dsp:nvSpPr>
      <dsp:spPr>
        <a:xfrm>
          <a:off x="29326" y="2509728"/>
          <a:ext cx="53321" cy="533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C78BC3E-718F-4E50-AE88-9FFE694094D7}">
      <dsp:nvSpPr>
        <dsp:cNvPr id="0" name=""/>
        <dsp:cNvSpPr/>
      </dsp:nvSpPr>
      <dsp:spPr>
        <a:xfrm>
          <a:off x="111975" y="2487915"/>
          <a:ext cx="5687247" cy="2278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120" tIns="241120" rIns="241120" bIns="241120" numCol="1" spcCol="1270" anchor="ctr" anchorCtr="0">
          <a:noAutofit/>
        </a:bodyPr>
        <a:lstStyle/>
        <a:p>
          <a:pPr marL="0" lvl="0" indent="0" algn="just" defTabSz="889000">
            <a:lnSpc>
              <a:spcPct val="90000"/>
            </a:lnSpc>
            <a:spcBef>
              <a:spcPct val="0"/>
            </a:spcBef>
            <a:spcAft>
              <a:spcPct val="35000"/>
            </a:spcAft>
            <a:buNone/>
          </a:pPr>
          <a:r>
            <a:rPr lang="tr-TR" sz="2000" kern="1200" dirty="0"/>
            <a:t>Turizmde şu ana kadarki ekonomik kayıp 600 milyar dolar. Rakamın yıl sonunda en az 1 trilyon dolara çıkması öngörülüyor. Yani kayıp korkunç boyutlarda. Turizmin etkilediği sektörlerle birlikte rakam 5 trilyon dolar olarak gerçekleşecektir. Ayrıca 50 milyon kişinin işini kaybetmesi bekleniyor."</a:t>
          </a:r>
          <a:endParaRPr lang="en-US" sz="2000" kern="1200" dirty="0"/>
        </a:p>
      </dsp:txBody>
      <dsp:txXfrm>
        <a:off x="111975" y="2487915"/>
        <a:ext cx="5687247" cy="22782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D60AB-44C2-46BC-94F0-06F9B26764FB}">
      <dsp:nvSpPr>
        <dsp:cNvPr id="0" name=""/>
        <dsp:cNvSpPr/>
      </dsp:nvSpPr>
      <dsp:spPr>
        <a:xfrm>
          <a:off x="0" y="0"/>
          <a:ext cx="8656319" cy="795242"/>
        </a:xfrm>
        <a:prstGeom prst="roundRect">
          <a:avLst>
            <a:gd name="adj" fmla="val 10000"/>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n-US" sz="1600" kern="1200" dirty="0"/>
        </a:p>
      </dsp:txBody>
      <dsp:txXfrm>
        <a:off x="23292" y="23292"/>
        <a:ext cx="7730992" cy="748658"/>
      </dsp:txXfrm>
    </dsp:sp>
    <dsp:sp modelId="{AB14AF2C-D82C-42DE-B372-89F51A0C6B06}">
      <dsp:nvSpPr>
        <dsp:cNvPr id="0" name=""/>
        <dsp:cNvSpPr/>
      </dsp:nvSpPr>
      <dsp:spPr>
        <a:xfrm>
          <a:off x="724966" y="939831"/>
          <a:ext cx="8656319" cy="795242"/>
        </a:xfrm>
        <a:prstGeom prst="roundRect">
          <a:avLst>
            <a:gd name="adj" fmla="val 10000"/>
          </a:avLst>
        </a:prstGeom>
        <a:solidFill>
          <a:schemeClr val="accent2">
            <a:hueOff val="-2918144"/>
            <a:satOff val="-2633"/>
            <a:lumOff val="-587"/>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a:t>•​ Masalar arası mesafe 1 metreden az olmayacak şekilde (tercihen 2 metre) düzenleme yapılmalıdır.</a:t>
          </a:r>
          <a:endParaRPr lang="en-US" sz="1600" kern="1200"/>
        </a:p>
      </dsp:txBody>
      <dsp:txXfrm>
        <a:off x="748258" y="963123"/>
        <a:ext cx="7367860" cy="748658"/>
      </dsp:txXfrm>
    </dsp:sp>
    <dsp:sp modelId="{EA29DF4C-046B-44DA-8629-816589983FF3}">
      <dsp:nvSpPr>
        <dsp:cNvPr id="0" name=""/>
        <dsp:cNvSpPr/>
      </dsp:nvSpPr>
      <dsp:spPr>
        <a:xfrm>
          <a:off x="1439113" y="1879663"/>
          <a:ext cx="8656319" cy="795242"/>
        </a:xfrm>
        <a:prstGeom prst="roundRect">
          <a:avLst>
            <a:gd name="adj" fmla="val 10000"/>
          </a:avLst>
        </a:prstGeom>
        <a:solidFill>
          <a:schemeClr val="accent2">
            <a:hueOff val="-5836287"/>
            <a:satOff val="-5267"/>
            <a:lumOff val="-1175"/>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a:t>•​ Odalar ve diğer kapalı alanlardaki camlar günlük rutin temizlik esnasında açık olmalı ve temizlik sonrası en az 1 saat havalandırılmalıdır.</a:t>
          </a:r>
          <a:endParaRPr lang="en-US" sz="1600" kern="1200"/>
        </a:p>
      </dsp:txBody>
      <dsp:txXfrm>
        <a:off x="1462405" y="1902955"/>
        <a:ext cx="7378681" cy="748658"/>
      </dsp:txXfrm>
    </dsp:sp>
    <dsp:sp modelId="{4F0564B8-0512-419D-ACB5-DE572152978D}">
      <dsp:nvSpPr>
        <dsp:cNvPr id="0" name=""/>
        <dsp:cNvSpPr/>
      </dsp:nvSpPr>
      <dsp:spPr>
        <a:xfrm>
          <a:off x="2164079" y="2819495"/>
          <a:ext cx="8656319" cy="795242"/>
        </a:xfrm>
        <a:prstGeom prst="roundRect">
          <a:avLst>
            <a:gd name="adj" fmla="val 10000"/>
          </a:avLst>
        </a:prstGeom>
        <a:solidFill>
          <a:schemeClr val="accent2">
            <a:hueOff val="-8754431"/>
            <a:satOff val="-7900"/>
            <a:lumOff val="-1762"/>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a:t>• ​Genel temizliğin su ve deterjanla yapılması yeterlidir</a:t>
          </a:r>
          <a:endParaRPr lang="en-US" sz="1600" kern="1200"/>
        </a:p>
      </dsp:txBody>
      <dsp:txXfrm>
        <a:off x="2187371" y="2842787"/>
        <a:ext cx="7367860" cy="748658"/>
      </dsp:txXfrm>
    </dsp:sp>
    <dsp:sp modelId="{7AAD6ED2-B426-4598-98F1-1D5DFDEF65AB}">
      <dsp:nvSpPr>
        <dsp:cNvPr id="0" name=""/>
        <dsp:cNvSpPr/>
      </dsp:nvSpPr>
      <dsp:spPr>
        <a:xfrm>
          <a:off x="8139411" y="609083"/>
          <a:ext cx="516907" cy="516907"/>
        </a:xfrm>
        <a:prstGeom prst="downArrow">
          <a:avLst>
            <a:gd name="adj1" fmla="val 55000"/>
            <a:gd name="adj2" fmla="val 45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255715" y="609083"/>
        <a:ext cx="284299" cy="388973"/>
      </dsp:txXfrm>
    </dsp:sp>
    <dsp:sp modelId="{FF94D16D-856A-43B4-9064-41074957F54A}">
      <dsp:nvSpPr>
        <dsp:cNvPr id="0" name=""/>
        <dsp:cNvSpPr/>
      </dsp:nvSpPr>
      <dsp:spPr>
        <a:xfrm>
          <a:off x="8864378" y="1548915"/>
          <a:ext cx="516907" cy="516907"/>
        </a:xfrm>
        <a:prstGeom prst="downArrow">
          <a:avLst>
            <a:gd name="adj1" fmla="val 55000"/>
            <a:gd name="adj2" fmla="val 45000"/>
          </a:avLst>
        </a:prstGeom>
        <a:solidFill>
          <a:schemeClr val="accent2">
            <a:tint val="40000"/>
            <a:alpha val="90000"/>
            <a:hueOff val="-4916723"/>
            <a:satOff val="-2883"/>
            <a:lumOff val="-359"/>
            <a:alphaOff val="0"/>
          </a:schemeClr>
        </a:solidFill>
        <a:ln w="15875" cap="rnd" cmpd="sng" algn="ctr">
          <a:solidFill>
            <a:schemeClr val="accent2">
              <a:tint val="40000"/>
              <a:alpha val="90000"/>
              <a:hueOff val="-4916723"/>
              <a:satOff val="-2883"/>
              <a:lumOff val="-3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980682" y="1548915"/>
        <a:ext cx="284299" cy="388973"/>
      </dsp:txXfrm>
    </dsp:sp>
    <dsp:sp modelId="{C526A031-9802-4FF3-A94A-920B5EFC4F08}">
      <dsp:nvSpPr>
        <dsp:cNvPr id="0" name=""/>
        <dsp:cNvSpPr/>
      </dsp:nvSpPr>
      <dsp:spPr>
        <a:xfrm>
          <a:off x="9578524" y="2488747"/>
          <a:ext cx="516907" cy="516907"/>
        </a:xfrm>
        <a:prstGeom prst="downArrow">
          <a:avLst>
            <a:gd name="adj1" fmla="val 55000"/>
            <a:gd name="adj2" fmla="val 45000"/>
          </a:avLst>
        </a:prstGeom>
        <a:solidFill>
          <a:schemeClr val="accent2">
            <a:tint val="40000"/>
            <a:alpha val="90000"/>
            <a:hueOff val="-9833447"/>
            <a:satOff val="-5766"/>
            <a:lumOff val="-718"/>
            <a:alphaOff val="0"/>
          </a:schemeClr>
        </a:solidFill>
        <a:ln w="15875" cap="rnd" cmpd="sng" algn="ctr">
          <a:solidFill>
            <a:schemeClr val="accent2">
              <a:tint val="40000"/>
              <a:alpha val="90000"/>
              <a:hueOff val="-9833447"/>
              <a:satOff val="-5766"/>
              <a:lumOff val="-7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694828" y="2488747"/>
        <a:ext cx="284299" cy="38897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B61BEF0D-F0BB-DE4B-95CE-6DB70DBA9567}" type="datetimeFigureOut">
              <a:rPr lang="en-US" dirty="0"/>
              <a:pPr/>
              <a:t>9/8/2020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9/8/2020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a:t>Asıl başlık stilini düzenlemek için tıklayın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9/8/2020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9/8/2020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s://www.turizmgunlugu.com/2020/03/25/otellerin-almasi-gereken-coronavirus-onlemleri/"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D1DC29-EFBF-4F86-97B7-D3663576F768}"/>
              </a:ext>
            </a:extLst>
          </p:cNvPr>
          <p:cNvSpPr>
            <a:spLocks noGrp="1"/>
          </p:cNvSpPr>
          <p:nvPr>
            <p:ph type="ctrTitle"/>
          </p:nvPr>
        </p:nvSpPr>
        <p:spPr/>
        <p:txBody>
          <a:bodyPr/>
          <a:lstStyle/>
          <a:p>
            <a:r>
              <a:rPr lang="tr-TR" dirty="0"/>
              <a:t>TURİZM KURULUŞLARINDA PANDEMİK ÖNLEMLER</a:t>
            </a:r>
          </a:p>
        </p:txBody>
      </p:sp>
      <p:sp>
        <p:nvSpPr>
          <p:cNvPr id="5" name="Alt Başlık 4">
            <a:extLst>
              <a:ext uri="{FF2B5EF4-FFF2-40B4-BE49-F238E27FC236}">
                <a16:creationId xmlns:a16="http://schemas.microsoft.com/office/drawing/2014/main" id="{9C5551FB-DFDF-47A7-8E4F-04786C6A8156}"/>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1422873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047A4E-40F3-427D-9653-FE91203755B8}"/>
              </a:ext>
            </a:extLst>
          </p:cNvPr>
          <p:cNvSpPr>
            <a:spLocks noGrp="1"/>
          </p:cNvSpPr>
          <p:nvPr>
            <p:ph type="title"/>
          </p:nvPr>
        </p:nvSpPr>
        <p:spPr>
          <a:xfrm>
            <a:off x="684212" y="4487332"/>
            <a:ext cx="8534400" cy="1507067"/>
          </a:xfrm>
        </p:spPr>
        <p:txBody>
          <a:bodyPr>
            <a:normAutofit fontScale="90000"/>
          </a:bodyPr>
          <a:lstStyle/>
          <a:p>
            <a:r>
              <a:rPr lang="tr-TR" dirty="0"/>
              <a:t>TURİZM İŞLETMELERİ İÇİN PANDEMİK ÖNLEM ÖNERİLERİ</a:t>
            </a:r>
            <a:br>
              <a:rPr lang="tr-TR" dirty="0"/>
            </a:br>
            <a:endParaRPr lang="tr-TR" dirty="0"/>
          </a:p>
        </p:txBody>
      </p:sp>
      <p:pic>
        <p:nvPicPr>
          <p:cNvPr id="7" name="Graphic 6">
            <a:extLst>
              <a:ext uri="{FF2B5EF4-FFF2-40B4-BE49-F238E27FC236}">
                <a16:creationId xmlns:a16="http://schemas.microsoft.com/office/drawing/2014/main" id="{06AD31BB-ECE0-4FDA-8124-4FED1A315B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55676" y="733647"/>
            <a:ext cx="3575884" cy="3575884"/>
          </a:xfrm>
          <a:prstGeom prst="rect">
            <a:avLst/>
          </a:prstGeom>
          <a:effectLst>
            <a:innerShdw blurRad="57150" dist="38100" dir="14460000">
              <a:prstClr val="black">
                <a:alpha val="70000"/>
              </a:prstClr>
            </a:innerShdw>
          </a:effectLst>
        </p:spPr>
      </p:pic>
      <p:sp>
        <p:nvSpPr>
          <p:cNvPr id="3" name="İçerik Yer Tutucusu 2">
            <a:extLst>
              <a:ext uri="{FF2B5EF4-FFF2-40B4-BE49-F238E27FC236}">
                <a16:creationId xmlns:a16="http://schemas.microsoft.com/office/drawing/2014/main" id="{8E02B4E4-D74D-4818-A332-25473AF6CE66}"/>
              </a:ext>
            </a:extLst>
          </p:cNvPr>
          <p:cNvSpPr>
            <a:spLocks noGrp="1"/>
          </p:cNvSpPr>
          <p:nvPr>
            <p:ph idx="1"/>
          </p:nvPr>
        </p:nvSpPr>
        <p:spPr>
          <a:xfrm>
            <a:off x="6499654" y="733647"/>
            <a:ext cx="4419171" cy="3575884"/>
          </a:xfrm>
        </p:spPr>
        <p:txBody>
          <a:bodyPr>
            <a:normAutofit/>
          </a:bodyPr>
          <a:lstStyle/>
          <a:p>
            <a:pPr algn="just"/>
            <a:r>
              <a:rPr lang="tr-TR" sz="2400" b="1" dirty="0"/>
              <a:t>Tüm dünyada kırmızı alarm verdiren ölümcül PANDEMİ, Turizm işletmelerinde de geniş önlemlerin alınmasını zorunlu hale getirmiştir. </a:t>
            </a:r>
            <a:endParaRPr lang="tr-TR" dirty="0"/>
          </a:p>
        </p:txBody>
      </p:sp>
    </p:spTree>
    <p:extLst>
      <p:ext uri="{BB962C8B-B14F-4D97-AF65-F5344CB8AC3E}">
        <p14:creationId xmlns:p14="http://schemas.microsoft.com/office/powerpoint/2010/main" val="43565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85D9FC6-9D0A-4C06-BEB9-46043B04E0EF}"/>
              </a:ext>
            </a:extLst>
          </p:cNvPr>
          <p:cNvSpPr>
            <a:spLocks noGrp="1"/>
          </p:cNvSpPr>
          <p:nvPr>
            <p:ph idx="1"/>
          </p:nvPr>
        </p:nvSpPr>
        <p:spPr/>
        <p:txBody>
          <a:bodyPr/>
          <a:lstStyle/>
          <a:p>
            <a:pPr algn="just"/>
            <a:r>
              <a:rPr lang="tr-TR" u="sng" dirty="0"/>
              <a:t>Pandemi sonrası,</a:t>
            </a:r>
            <a:r>
              <a:rPr lang="tr-TR" dirty="0"/>
              <a:t> tüm dünya, yeni bir düzene hazırlanıyor. Bu süreçte seyahat alışkanlıklarının da değişmesi öngörülüyor. Salgından olumsuz etkilenen sektörlerden biri olan turizmin en önemli ayaklarından konaklamada, hizmet anlayışı yeniden tasarlanıyor. Sektör temsilcilerine göre bu pandemi sonrasında daha butik oteller tercih edilecek, kişiselleştirilmiş, ekolojik ve organik hizmet verilecek, hijyen endişesiyle robot kullanımı artacak. Bir başka görüşe göre ise, büyük kapasiteli </a:t>
            </a:r>
            <a:r>
              <a:rPr lang="tr-TR" dirty="0" err="1"/>
              <a:t>resortlerin</a:t>
            </a:r>
            <a:r>
              <a:rPr lang="tr-TR" dirty="0"/>
              <a:t> daha güvenli olacağı daha da çok talep göreceği ön görülmektedir.</a:t>
            </a:r>
          </a:p>
        </p:txBody>
      </p:sp>
    </p:spTree>
    <p:extLst>
      <p:ext uri="{BB962C8B-B14F-4D97-AF65-F5344CB8AC3E}">
        <p14:creationId xmlns:p14="http://schemas.microsoft.com/office/powerpoint/2010/main" val="1673144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E08830-FA6D-481B-B0FB-6EED5B19C39C}"/>
              </a:ext>
            </a:extLst>
          </p:cNvPr>
          <p:cNvSpPr>
            <a:spLocks noGrp="1"/>
          </p:cNvSpPr>
          <p:nvPr>
            <p:ph type="title"/>
          </p:nvPr>
        </p:nvSpPr>
        <p:spPr>
          <a:xfrm>
            <a:off x="684212" y="4487332"/>
            <a:ext cx="8534400" cy="1507067"/>
          </a:xfrm>
        </p:spPr>
        <p:txBody>
          <a:bodyPr>
            <a:normAutofit/>
          </a:bodyPr>
          <a:lstStyle/>
          <a:p>
            <a:r>
              <a:rPr lang="tr-TR" dirty="0"/>
              <a:t>Turizmde PANDEMİ TEDBİRLERİ</a:t>
            </a:r>
          </a:p>
        </p:txBody>
      </p:sp>
      <p:pic>
        <p:nvPicPr>
          <p:cNvPr id="7" name="Graphic 6">
            <a:extLst>
              <a:ext uri="{FF2B5EF4-FFF2-40B4-BE49-F238E27FC236}">
                <a16:creationId xmlns:a16="http://schemas.microsoft.com/office/drawing/2014/main" id="{B35E502C-411D-4D92-B2A1-56D0B2243B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55676" y="733647"/>
            <a:ext cx="3575884" cy="3575884"/>
          </a:xfrm>
          <a:prstGeom prst="rect">
            <a:avLst/>
          </a:prstGeom>
          <a:effectLst>
            <a:innerShdw blurRad="57150" dist="38100" dir="14460000">
              <a:prstClr val="black">
                <a:alpha val="70000"/>
              </a:prstClr>
            </a:innerShdw>
          </a:effectLst>
        </p:spPr>
      </p:pic>
      <p:sp>
        <p:nvSpPr>
          <p:cNvPr id="3" name="İçerik Yer Tutucusu 2">
            <a:extLst>
              <a:ext uri="{FF2B5EF4-FFF2-40B4-BE49-F238E27FC236}">
                <a16:creationId xmlns:a16="http://schemas.microsoft.com/office/drawing/2014/main" id="{F853CEB5-E7C7-49CB-9237-C12B706F8589}"/>
              </a:ext>
            </a:extLst>
          </p:cNvPr>
          <p:cNvSpPr>
            <a:spLocks noGrp="1"/>
          </p:cNvSpPr>
          <p:nvPr>
            <p:ph idx="1"/>
          </p:nvPr>
        </p:nvSpPr>
        <p:spPr>
          <a:xfrm>
            <a:off x="6499654" y="1603021"/>
            <a:ext cx="4419171" cy="2706509"/>
          </a:xfrm>
        </p:spPr>
        <p:txBody>
          <a:bodyPr>
            <a:normAutofit fontScale="85000" lnSpcReduction="10000"/>
          </a:bodyPr>
          <a:lstStyle/>
          <a:p>
            <a:pPr algn="just">
              <a:lnSpc>
                <a:spcPct val="90000"/>
              </a:lnSpc>
            </a:pPr>
            <a:r>
              <a:rPr lang="tr-TR" sz="2400" dirty="0"/>
              <a:t>Turizmde her zaman yeniliğin öncüsü olması gereken tesislerin, şu an herkesin duymak istediği; olumlu mesajları, aldıkları önlemleri ve sundukları tatil deneyimini misafirlerine aktarmaları ve temizlik/hijyen kurallarını, misafir güvenliği ile ilgili aldıkları önlemleri paylaşması gerekiyor.</a:t>
            </a:r>
          </a:p>
          <a:p>
            <a:pPr algn="just">
              <a:lnSpc>
                <a:spcPct val="90000"/>
              </a:lnSpc>
            </a:pPr>
            <a:endParaRPr lang="tr-TR" sz="2400" dirty="0"/>
          </a:p>
          <a:p>
            <a:pPr>
              <a:lnSpc>
                <a:spcPct val="90000"/>
              </a:lnSpc>
            </a:pPr>
            <a:endParaRPr lang="tr-TR" sz="1700" dirty="0"/>
          </a:p>
        </p:txBody>
      </p:sp>
    </p:spTree>
    <p:extLst>
      <p:ext uri="{BB962C8B-B14F-4D97-AF65-F5344CB8AC3E}">
        <p14:creationId xmlns:p14="http://schemas.microsoft.com/office/powerpoint/2010/main" val="519254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1C9660A-785E-4D75-9E90-858E76F6C7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55676" y="733647"/>
            <a:ext cx="3575884" cy="3575884"/>
          </a:xfrm>
          <a:prstGeom prst="rect">
            <a:avLst/>
          </a:prstGeom>
          <a:effectLst>
            <a:innerShdw blurRad="57150" dist="38100" dir="14460000">
              <a:prstClr val="black">
                <a:alpha val="70000"/>
              </a:prstClr>
            </a:innerShdw>
          </a:effectLst>
        </p:spPr>
      </p:pic>
      <p:sp>
        <p:nvSpPr>
          <p:cNvPr id="3" name="İçerik Yer Tutucusu 2">
            <a:extLst>
              <a:ext uri="{FF2B5EF4-FFF2-40B4-BE49-F238E27FC236}">
                <a16:creationId xmlns:a16="http://schemas.microsoft.com/office/drawing/2014/main" id="{00C778B2-33A4-499B-AD88-ED5F7BE855F6}"/>
              </a:ext>
            </a:extLst>
          </p:cNvPr>
          <p:cNvSpPr>
            <a:spLocks noGrp="1"/>
          </p:cNvSpPr>
          <p:nvPr>
            <p:ph idx="1"/>
          </p:nvPr>
        </p:nvSpPr>
        <p:spPr>
          <a:xfrm>
            <a:off x="5443538" y="733646"/>
            <a:ext cx="5475287" cy="5109941"/>
          </a:xfrm>
        </p:spPr>
        <p:txBody>
          <a:bodyPr>
            <a:normAutofit/>
          </a:bodyPr>
          <a:lstStyle/>
          <a:p>
            <a:pPr marL="0" indent="0">
              <a:lnSpc>
                <a:spcPct val="90000"/>
              </a:lnSpc>
              <a:buNone/>
            </a:pPr>
            <a:r>
              <a:rPr lang="tr-TR" b="1" dirty="0"/>
              <a:t>PANDEMİ tedbiri alınan izole edilmiş odalarda güvenle konaklamak isteyenler için tesislerin başlıca alabileceği önlemler şu şekilde sıralanabilir (</a:t>
            </a:r>
            <a:r>
              <a:rPr lang="tr-TR" dirty="0">
                <a:hlinkClick r:id="rId4"/>
              </a:rPr>
              <a:t>https://www.turizmgunlugu.com/2020/03/25/otellerin-almasi-gereken-coronavirus-onlemleri/</a:t>
            </a:r>
            <a:r>
              <a:rPr lang="tr-TR" dirty="0"/>
              <a:t>):</a:t>
            </a:r>
          </a:p>
          <a:p>
            <a:pPr>
              <a:lnSpc>
                <a:spcPct val="90000"/>
              </a:lnSpc>
            </a:pPr>
            <a:r>
              <a:rPr lang="tr-TR" dirty="0"/>
              <a:t>Bağışıklık sistemini destekleyici gıda ve içecek</a:t>
            </a:r>
          </a:p>
          <a:p>
            <a:pPr>
              <a:lnSpc>
                <a:spcPct val="90000"/>
              </a:lnSpc>
            </a:pPr>
            <a:r>
              <a:rPr lang="tr-TR" dirty="0"/>
              <a:t>Depo ve Gıda Güvenliği denetimi</a:t>
            </a:r>
          </a:p>
          <a:p>
            <a:pPr>
              <a:lnSpc>
                <a:spcPct val="90000"/>
              </a:lnSpc>
            </a:pPr>
            <a:r>
              <a:rPr lang="tr-TR" dirty="0"/>
              <a:t>En az 24 saat boş bırakılmış odalar</a:t>
            </a:r>
          </a:p>
          <a:p>
            <a:pPr>
              <a:lnSpc>
                <a:spcPct val="90000"/>
              </a:lnSpc>
            </a:pPr>
            <a:r>
              <a:rPr lang="tr-TR" dirty="0"/>
              <a:t>En az 48 saat boş bırakılmış odalar</a:t>
            </a:r>
          </a:p>
          <a:p>
            <a:pPr>
              <a:lnSpc>
                <a:spcPct val="90000"/>
              </a:lnSpc>
            </a:pPr>
            <a:r>
              <a:rPr lang="tr-TR" dirty="0"/>
              <a:t>En az 72 saat boş bırakılmış odalar</a:t>
            </a:r>
          </a:p>
          <a:p>
            <a:pPr>
              <a:lnSpc>
                <a:spcPct val="90000"/>
              </a:lnSpc>
            </a:pPr>
            <a:endParaRPr lang="tr-TR" sz="1700" dirty="0"/>
          </a:p>
        </p:txBody>
      </p:sp>
    </p:spTree>
    <p:extLst>
      <p:ext uri="{BB962C8B-B14F-4D97-AF65-F5344CB8AC3E}">
        <p14:creationId xmlns:p14="http://schemas.microsoft.com/office/powerpoint/2010/main" val="3110099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89220CFE-A3C6-448E-A8C7-CEAED9325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nip Diagonal Corner Rectangle 25">
            <a:extLst>
              <a:ext uri="{FF2B5EF4-FFF2-40B4-BE49-F238E27FC236}">
                <a16:creationId xmlns:a16="http://schemas.microsoft.com/office/drawing/2014/main" id="{2E91ED80-632C-4328-8E5C-0CAF33E77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1" y="620722"/>
            <a:ext cx="3670674" cy="5286838"/>
          </a:xfrm>
          <a:prstGeom prst="snip2DiagRect">
            <a:avLst>
              <a:gd name="adj1" fmla="val 11518"/>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2DA2E477-B8DE-46C2-8EEC-D27B085802A3}"/>
              </a:ext>
            </a:extLst>
          </p:cNvPr>
          <p:cNvPicPr>
            <a:picLocks noChangeAspect="1"/>
          </p:cNvPicPr>
          <p:nvPr/>
        </p:nvPicPr>
        <p:blipFill rotWithShape="1">
          <a:blip r:embed="rId2"/>
          <a:srcRect l="31124" r="25943" b="-2"/>
          <a:stretch/>
        </p:blipFill>
        <p:spPr>
          <a:xfrm>
            <a:off x="800558" y="786117"/>
            <a:ext cx="3337560" cy="4956048"/>
          </a:xfrm>
          <a:custGeom>
            <a:avLst/>
            <a:gdLst/>
            <a:ahLst/>
            <a:cxnLst/>
            <a:rect l="l" t="t" r="r" b="b"/>
            <a:pathLst>
              <a:path w="3337560" h="4956048">
                <a:moveTo>
                  <a:pt x="384420" y="0"/>
                </a:moveTo>
                <a:lnTo>
                  <a:pt x="3337560" y="0"/>
                </a:lnTo>
                <a:lnTo>
                  <a:pt x="3337560" y="4571628"/>
                </a:lnTo>
                <a:lnTo>
                  <a:pt x="2953140" y="4956048"/>
                </a:lnTo>
                <a:lnTo>
                  <a:pt x="0" y="4956048"/>
                </a:lnTo>
                <a:lnTo>
                  <a:pt x="0" y="384420"/>
                </a:lnTo>
                <a:close/>
              </a:path>
            </a:pathLst>
          </a:custGeom>
        </p:spPr>
      </p:pic>
      <p:sp>
        <p:nvSpPr>
          <p:cNvPr id="3" name="İçerik Yer Tutucusu 2">
            <a:extLst>
              <a:ext uri="{FF2B5EF4-FFF2-40B4-BE49-F238E27FC236}">
                <a16:creationId xmlns:a16="http://schemas.microsoft.com/office/drawing/2014/main" id="{EC9AA0F9-5D98-43A9-8C0A-DCF11741FFF0}"/>
              </a:ext>
            </a:extLst>
          </p:cNvPr>
          <p:cNvSpPr>
            <a:spLocks noGrp="1"/>
          </p:cNvSpPr>
          <p:nvPr>
            <p:ph idx="1"/>
          </p:nvPr>
        </p:nvSpPr>
        <p:spPr>
          <a:xfrm>
            <a:off x="4661860" y="685800"/>
            <a:ext cx="6253792" cy="3615267"/>
          </a:xfrm>
        </p:spPr>
        <p:txBody>
          <a:bodyPr>
            <a:normAutofit/>
          </a:bodyPr>
          <a:lstStyle/>
          <a:p>
            <a:r>
              <a:rPr lang="tr-TR" dirty="0"/>
              <a:t>Ortak alanlarda Güvenli Sosyal Mesafe düzenlemesi</a:t>
            </a:r>
          </a:p>
          <a:p>
            <a:r>
              <a:rPr lang="tr-TR" dirty="0"/>
              <a:t>Ozon ve ULV Makineleri ile dezenfeksiyon</a:t>
            </a:r>
          </a:p>
          <a:p>
            <a:r>
              <a:rPr lang="tr-TR" dirty="0"/>
              <a:t>Periyodik açık alan dezenfeksiyonu</a:t>
            </a:r>
          </a:p>
          <a:p>
            <a:r>
              <a:rPr lang="tr-TR" dirty="0"/>
              <a:t>Periyodik kapalı alan dezenfeksiyonu</a:t>
            </a:r>
          </a:p>
          <a:p>
            <a:r>
              <a:rPr lang="tr-TR" dirty="0"/>
              <a:t>Tekstil ürünlerinin 90 derece sıcaklıkta yıkanması.</a:t>
            </a:r>
          </a:p>
          <a:p>
            <a:endParaRPr lang="tr-TR" dirty="0"/>
          </a:p>
        </p:txBody>
      </p:sp>
      <p:grpSp>
        <p:nvGrpSpPr>
          <p:cNvPr id="22" name="Group 12">
            <a:extLst>
              <a:ext uri="{FF2B5EF4-FFF2-40B4-BE49-F238E27FC236}">
                <a16:creationId xmlns:a16="http://schemas.microsoft.com/office/drawing/2014/main" id="{13A271B6-83F2-4E87-A6AD-450F042D3D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9A433C90-9936-4ABD-B763-2CD6C42165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6D1147B-1DF4-4FA0-9601-3AB638E3BF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9E30F5C-D28E-4B06-847C-1104626FCFA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1B65F81-D52E-422A-BA2A-0E3294D0CD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992E9D3-9DB7-4C46-8AFB-E50194C893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71339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5B280E8-B823-4DEE-84EE-AB5160FE0D33}"/>
              </a:ext>
            </a:extLst>
          </p:cNvPr>
          <p:cNvSpPr>
            <a:spLocks noGrp="1"/>
          </p:cNvSpPr>
          <p:nvPr>
            <p:ph type="title"/>
          </p:nvPr>
        </p:nvSpPr>
        <p:spPr>
          <a:xfrm>
            <a:off x="684212" y="685799"/>
            <a:ext cx="3747111" cy="4892040"/>
          </a:xfrm>
        </p:spPr>
        <p:txBody>
          <a:bodyPr>
            <a:normAutofit/>
          </a:bodyPr>
          <a:lstStyle/>
          <a:p>
            <a:pPr algn="r"/>
            <a:r>
              <a:rPr lang="tr-TR" sz="2400" b="1" dirty="0"/>
              <a:t>Konaklama tesislerinde enfeksiyon bulaşma riskini azaltmak için korunma ve kontrol önlemleri yeniden gündeme geldi.</a:t>
            </a:r>
            <a:br>
              <a:rPr lang="tr-TR" sz="2400" b="1" dirty="0"/>
            </a:br>
            <a:endParaRPr lang="tr-TR" sz="2400" dirty="0"/>
          </a:p>
        </p:txBody>
      </p:sp>
      <p:cxnSp>
        <p:nvCxnSpPr>
          <p:cNvPr id="10" name="Straight Connector 9">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3F63D241-5F8B-49CF-8ABF-FA65DE2DA562}"/>
              </a:ext>
            </a:extLst>
          </p:cNvPr>
          <p:cNvSpPr>
            <a:spLocks noGrp="1"/>
          </p:cNvSpPr>
          <p:nvPr>
            <p:ph idx="1"/>
          </p:nvPr>
        </p:nvSpPr>
        <p:spPr>
          <a:xfrm>
            <a:off x="4979962" y="685799"/>
            <a:ext cx="6288260" cy="4892040"/>
          </a:xfrm>
        </p:spPr>
        <p:txBody>
          <a:bodyPr>
            <a:normAutofit/>
          </a:bodyPr>
          <a:lstStyle/>
          <a:p>
            <a:endParaRPr lang="tr-TR" dirty="0">
              <a:solidFill>
                <a:schemeClr val="tx1"/>
              </a:solidFill>
            </a:endParaRPr>
          </a:p>
          <a:p>
            <a:pPr algn="just"/>
            <a:r>
              <a:rPr lang="tr-TR" sz="2400" dirty="0">
                <a:solidFill>
                  <a:schemeClr val="tx1"/>
                </a:solidFill>
              </a:rPr>
              <a:t>Bu önlemler kapsamında, otellerde konaklayan misafirlerin kayıtlarının (isim-soy isim, adres, iletişim, pasaport bilgileri, son 14 gün içerisinde bulunduğu ülkeler ve konaklaması sonrasında ülke içerisindeki seyahat planı) tam ve düzenli tutulması, olası olgu çıkması durumunda temaslıların doğru şekilde yönetilebilmesi için büyük önem arz etmektedir.</a:t>
            </a:r>
          </a:p>
          <a:p>
            <a:endParaRPr lang="tr-TR" dirty="0">
              <a:solidFill>
                <a:schemeClr val="tx1"/>
              </a:solidFill>
            </a:endParaRPr>
          </a:p>
        </p:txBody>
      </p:sp>
    </p:spTree>
    <p:extLst>
      <p:ext uri="{BB962C8B-B14F-4D97-AF65-F5344CB8AC3E}">
        <p14:creationId xmlns:p14="http://schemas.microsoft.com/office/powerpoint/2010/main" val="3445974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9CCB3F-DBCE-4964-9E34-8C5DE80EF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28A45B6B-09C2-47A1-A144-8667FD990127}"/>
              </a:ext>
            </a:extLst>
          </p:cNvPr>
          <p:cNvPicPr>
            <a:picLocks noChangeAspect="1"/>
          </p:cNvPicPr>
          <p:nvPr/>
        </p:nvPicPr>
        <p:blipFill rotWithShape="1">
          <a:blip r:embed="rId2"/>
          <a:srcRect l="12643" r="7338"/>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3" name="İçerik Yer Tutucusu 2">
            <a:extLst>
              <a:ext uri="{FF2B5EF4-FFF2-40B4-BE49-F238E27FC236}">
                <a16:creationId xmlns:a16="http://schemas.microsoft.com/office/drawing/2014/main" id="{98D0E9AD-2982-401F-AD26-7E477403B8BF}"/>
              </a:ext>
            </a:extLst>
          </p:cNvPr>
          <p:cNvSpPr>
            <a:spLocks noGrp="1"/>
          </p:cNvSpPr>
          <p:nvPr>
            <p:ph idx="1"/>
          </p:nvPr>
        </p:nvSpPr>
        <p:spPr>
          <a:xfrm>
            <a:off x="7532710" y="1822449"/>
            <a:ext cx="3479419" cy="3070226"/>
          </a:xfrm>
        </p:spPr>
        <p:txBody>
          <a:bodyPr anchor="t">
            <a:normAutofit/>
          </a:bodyPr>
          <a:lstStyle/>
          <a:p>
            <a:r>
              <a:rPr lang="tr-TR" sz="2400" b="1" dirty="0"/>
              <a:t>KONAKLAMA TESİSLERİNDE UYGULANMASI ÖNERİLEN TEMEL ENFEKSİYONDAN KORUNMA VE KONTROL İLKELERİ:</a:t>
            </a:r>
            <a:br>
              <a:rPr lang="tr-TR" sz="2400" dirty="0"/>
            </a:br>
            <a:endParaRPr lang="tr-TR" sz="2400" dirty="0"/>
          </a:p>
        </p:txBody>
      </p:sp>
      <p:grpSp>
        <p:nvGrpSpPr>
          <p:cNvPr id="13" name="Group 12">
            <a:extLst>
              <a:ext uri="{FF2B5EF4-FFF2-40B4-BE49-F238E27FC236}">
                <a16:creationId xmlns:a16="http://schemas.microsoft.com/office/drawing/2014/main" id="{A9733A91-F958-4629-801A-3F6F1E09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F3812972-C68B-4C59-B3A7-4AF61E935D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CB3F3B7C-7909-4486-AA08-5C6B625C3A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0BD7DA8-741F-4296-9363-05EF915411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2068EFC-20FC-456F-839F-4BCFFCAA8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251C60F-B911-433E-BF75-3BBEFD0538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45838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1298746-45D4-45BA-B467-3785366EE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C0FD71-173E-4AC1-A9F7-7A34DE0C2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3464" cy="6858000"/>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innerShdw blurRad="57150" dist="38100">
              <a:prstClr val="black">
                <a:alpha val="70000"/>
              </a:prstClr>
            </a:innerShdw>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1A6B28A-6117-4F31-803E-92653F9EE3D8}"/>
              </a:ext>
            </a:extLst>
          </p:cNvPr>
          <p:cNvSpPr>
            <a:spLocks noGrp="1"/>
          </p:cNvSpPr>
          <p:nvPr>
            <p:ph type="title"/>
          </p:nvPr>
        </p:nvSpPr>
        <p:spPr>
          <a:xfrm>
            <a:off x="557784" y="1536192"/>
            <a:ext cx="3652266" cy="4042283"/>
          </a:xfrm>
        </p:spPr>
        <p:txBody>
          <a:bodyPr anchor="t">
            <a:normAutofit/>
          </a:bodyPr>
          <a:lstStyle/>
          <a:p>
            <a:pPr marL="285750" lvl="0" indent="-285750">
              <a:spcBef>
                <a:spcPct val="20000"/>
              </a:spcBef>
              <a:spcAft>
                <a:spcPts val="600"/>
              </a:spcAft>
            </a:pPr>
            <a:r>
              <a:rPr lang="tr-TR" sz="3200" b="1" cap="none" dirty="0">
                <a:ln>
                  <a:noFill/>
                </a:ln>
                <a:solidFill>
                  <a:prstClr val="white"/>
                </a:solidFill>
                <a:ea typeface="+mn-ea"/>
                <a:cs typeface="+mn-cs"/>
              </a:rPr>
              <a:t>Genel temizlik kuralları:</a:t>
            </a:r>
            <a:br>
              <a:rPr lang="tr-TR" sz="3200" cap="none" dirty="0">
                <a:ln>
                  <a:noFill/>
                </a:ln>
                <a:solidFill>
                  <a:prstClr val="white"/>
                </a:solidFill>
                <a:ea typeface="+mn-ea"/>
                <a:cs typeface="+mn-cs"/>
              </a:rPr>
            </a:br>
            <a:endParaRPr lang="tr-TR" sz="3200" dirty="0">
              <a:solidFill>
                <a:srgbClr val="FFFFFF"/>
              </a:solidFill>
            </a:endParaRPr>
          </a:p>
        </p:txBody>
      </p:sp>
      <p:sp>
        <p:nvSpPr>
          <p:cNvPr id="3" name="İçerik Yer Tutucusu 2">
            <a:extLst>
              <a:ext uri="{FF2B5EF4-FFF2-40B4-BE49-F238E27FC236}">
                <a16:creationId xmlns:a16="http://schemas.microsoft.com/office/drawing/2014/main" id="{36647348-7479-4FAE-B4FF-430B16E152AF}"/>
              </a:ext>
            </a:extLst>
          </p:cNvPr>
          <p:cNvSpPr>
            <a:spLocks noGrp="1"/>
          </p:cNvSpPr>
          <p:nvPr>
            <p:ph idx="1"/>
          </p:nvPr>
        </p:nvSpPr>
        <p:spPr>
          <a:xfrm>
            <a:off x="5251862" y="1536192"/>
            <a:ext cx="6252750" cy="4042283"/>
          </a:xfrm>
        </p:spPr>
        <p:txBody>
          <a:bodyPr anchor="t">
            <a:normAutofit/>
          </a:bodyPr>
          <a:lstStyle/>
          <a:p>
            <a:pPr marL="0" indent="0" algn="just">
              <a:buNone/>
            </a:pPr>
            <a:r>
              <a:rPr lang="tr-TR" sz="1800" dirty="0">
                <a:solidFill>
                  <a:schemeClr val="tx1"/>
                </a:solidFill>
              </a:rPr>
              <a:t>•​ </a:t>
            </a:r>
            <a:r>
              <a:rPr lang="tr-TR" dirty="0">
                <a:solidFill>
                  <a:schemeClr val="tx1"/>
                </a:solidFill>
              </a:rPr>
              <a:t>Odalar ve diğer kapalı alanlardaki camlar günlük rutin temizlik esnasında açık olmalı ve temizlik sonrası en az 1 saat havalandırılmalıdır.</a:t>
            </a:r>
          </a:p>
          <a:p>
            <a:pPr marL="0" indent="0" algn="just">
              <a:buNone/>
            </a:pPr>
            <a:r>
              <a:rPr lang="tr-TR" dirty="0">
                <a:solidFill>
                  <a:schemeClr val="tx1"/>
                </a:solidFill>
              </a:rPr>
              <a:t>•​ Oda temizliğini yapacak kişinin ellerini yıkadıktan sonra eldiven giymesi ve temizliği eldivenli ellerle yapması gereklidir. Her oda temizliğinden sonra eldiven çıkartılmalı eller uygun şekilde yıkanmalı ve bir sonra oda temizliğinden önce yeni eldiven giyilmelidir.</a:t>
            </a:r>
          </a:p>
          <a:p>
            <a:endParaRPr lang="tr-TR" sz="1800" dirty="0">
              <a:solidFill>
                <a:schemeClr val="tx1"/>
              </a:solidFill>
            </a:endParaRPr>
          </a:p>
        </p:txBody>
      </p:sp>
    </p:spTree>
    <p:extLst>
      <p:ext uri="{BB962C8B-B14F-4D97-AF65-F5344CB8AC3E}">
        <p14:creationId xmlns:p14="http://schemas.microsoft.com/office/powerpoint/2010/main" val="1305654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50957D-063F-48EF-BC0C-C292D43690E8}"/>
              </a:ext>
            </a:extLst>
          </p:cNvPr>
          <p:cNvSpPr>
            <a:spLocks noGrp="1"/>
          </p:cNvSpPr>
          <p:nvPr>
            <p:ph type="title"/>
          </p:nvPr>
        </p:nvSpPr>
        <p:spPr>
          <a:xfrm>
            <a:off x="684212" y="4487332"/>
            <a:ext cx="8534400" cy="1507067"/>
          </a:xfrm>
        </p:spPr>
        <p:txBody>
          <a:bodyPr>
            <a:normAutofit/>
          </a:bodyPr>
          <a:lstStyle/>
          <a:p>
            <a:r>
              <a:rPr lang="tr-TR" b="1" cap="none" dirty="0">
                <a:ln>
                  <a:noFill/>
                </a:ln>
              </a:rPr>
              <a:t>Genel temizlik kuralları</a:t>
            </a:r>
            <a:br>
              <a:rPr lang="tr-TR" cap="none" dirty="0">
                <a:ln>
                  <a:noFill/>
                </a:ln>
              </a:rPr>
            </a:br>
            <a:endParaRPr lang="tr-TR" dirty="0"/>
          </a:p>
        </p:txBody>
      </p:sp>
      <p:pic>
        <p:nvPicPr>
          <p:cNvPr id="14" name="Graphic 13">
            <a:extLst>
              <a:ext uri="{FF2B5EF4-FFF2-40B4-BE49-F238E27FC236}">
                <a16:creationId xmlns:a16="http://schemas.microsoft.com/office/drawing/2014/main" id="{9161FC9F-8373-4E80-B527-5F2899222F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1240" y="924676"/>
            <a:ext cx="3185108" cy="3185108"/>
          </a:xfrm>
          <a:prstGeom prst="rect">
            <a:avLst/>
          </a:prstGeom>
          <a:effectLst>
            <a:innerShdw blurRad="57150" dist="38100" dir="14460000">
              <a:prstClr val="black">
                <a:alpha val="70000"/>
              </a:prstClr>
            </a:innerShdw>
          </a:effectLst>
        </p:spPr>
      </p:pic>
      <p:sp>
        <p:nvSpPr>
          <p:cNvPr id="3" name="İçerik Yer Tutucusu 2">
            <a:extLst>
              <a:ext uri="{FF2B5EF4-FFF2-40B4-BE49-F238E27FC236}">
                <a16:creationId xmlns:a16="http://schemas.microsoft.com/office/drawing/2014/main" id="{F6E3ED7B-2B1E-48CC-8CCC-4540E35E2391}"/>
              </a:ext>
            </a:extLst>
          </p:cNvPr>
          <p:cNvSpPr>
            <a:spLocks noGrp="1"/>
          </p:cNvSpPr>
          <p:nvPr>
            <p:ph idx="1"/>
          </p:nvPr>
        </p:nvSpPr>
        <p:spPr>
          <a:xfrm>
            <a:off x="4325696" y="733647"/>
            <a:ext cx="6593129" cy="3575884"/>
          </a:xfrm>
        </p:spPr>
        <p:txBody>
          <a:bodyPr>
            <a:normAutofit fontScale="92500"/>
          </a:bodyPr>
          <a:lstStyle/>
          <a:p>
            <a:pPr algn="just"/>
            <a:r>
              <a:rPr lang="tr-TR" dirty="0"/>
              <a:t>Genel temizliğin su ve deterjanla yapılması yeterlidir.</a:t>
            </a:r>
          </a:p>
          <a:p>
            <a:pPr algn="just"/>
            <a:r>
              <a:rPr lang="tr-TR" dirty="0"/>
              <a:t>•​ Özellikle eller ile sık dokunulan yüzeyler; kapı kolları, bataryalar, tırabzanlar, sık dokunulan düğmeler, telefon ahizesi, televizyon ve klima kumandası, ortak kullanım alanlarındaki tuvalet ve lavabo temizliğine özen gösterilmelidir. Bu alanların temizliği için su ve deterjan ile temizlik yapıldıktan sonra 1:100 oranında sulandırılmış çamaşır suyu (</a:t>
            </a:r>
            <a:r>
              <a:rPr lang="tr-TR" dirty="0" err="1"/>
              <a:t>SodyumhipokloritCas</a:t>
            </a:r>
            <a:r>
              <a:rPr lang="tr-TR" dirty="0"/>
              <a:t> No: 7681-52-9) veya klor tablet (ürün tarifine göre) kullanılmalıdır.</a:t>
            </a:r>
          </a:p>
          <a:p>
            <a:endParaRPr lang="tr-TR" sz="1900" dirty="0"/>
          </a:p>
        </p:txBody>
      </p:sp>
    </p:spTree>
    <p:extLst>
      <p:ext uri="{BB962C8B-B14F-4D97-AF65-F5344CB8AC3E}">
        <p14:creationId xmlns:p14="http://schemas.microsoft.com/office/powerpoint/2010/main" val="3604481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1298746-45D4-45BA-B467-3785366EE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C0FD71-173E-4AC1-A9F7-7A34DE0C2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3464" cy="6858000"/>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innerShdw blurRad="57150" dist="38100">
              <a:prstClr val="black">
                <a:alpha val="70000"/>
              </a:prstClr>
            </a:innerShdw>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49ED38E-D0A6-44B7-AEAF-1AE56CBEF70D}"/>
              </a:ext>
            </a:extLst>
          </p:cNvPr>
          <p:cNvSpPr>
            <a:spLocks noGrp="1"/>
          </p:cNvSpPr>
          <p:nvPr>
            <p:ph type="title"/>
          </p:nvPr>
        </p:nvSpPr>
        <p:spPr>
          <a:xfrm>
            <a:off x="557784" y="1536192"/>
            <a:ext cx="3652266" cy="4042283"/>
          </a:xfrm>
        </p:spPr>
        <p:txBody>
          <a:bodyPr anchor="t">
            <a:normAutofit/>
          </a:bodyPr>
          <a:lstStyle/>
          <a:p>
            <a:r>
              <a:rPr lang="tr-TR" sz="3200" b="1" cap="none" dirty="0">
                <a:ln>
                  <a:noFill/>
                </a:ln>
                <a:solidFill>
                  <a:prstClr val="white"/>
                </a:solidFill>
              </a:rPr>
              <a:t>Genel temizlik kuralları:</a:t>
            </a:r>
            <a:br>
              <a:rPr lang="tr-TR" sz="3200" cap="none" dirty="0">
                <a:ln>
                  <a:noFill/>
                </a:ln>
                <a:solidFill>
                  <a:prstClr val="white"/>
                </a:solidFill>
              </a:rPr>
            </a:br>
            <a:endParaRPr lang="tr-TR" sz="3200" dirty="0">
              <a:solidFill>
                <a:srgbClr val="FFFFFF"/>
              </a:solidFill>
            </a:endParaRPr>
          </a:p>
        </p:txBody>
      </p:sp>
      <p:sp>
        <p:nvSpPr>
          <p:cNvPr id="3" name="İçerik Yer Tutucusu 2">
            <a:extLst>
              <a:ext uri="{FF2B5EF4-FFF2-40B4-BE49-F238E27FC236}">
                <a16:creationId xmlns:a16="http://schemas.microsoft.com/office/drawing/2014/main" id="{3093BA34-F018-4629-A03D-005C219AB94F}"/>
              </a:ext>
            </a:extLst>
          </p:cNvPr>
          <p:cNvSpPr>
            <a:spLocks noGrp="1"/>
          </p:cNvSpPr>
          <p:nvPr>
            <p:ph idx="1"/>
          </p:nvPr>
        </p:nvSpPr>
        <p:spPr>
          <a:xfrm>
            <a:off x="5251862" y="1536192"/>
            <a:ext cx="6252750" cy="4042283"/>
          </a:xfrm>
        </p:spPr>
        <p:txBody>
          <a:bodyPr anchor="t">
            <a:normAutofit/>
          </a:bodyPr>
          <a:lstStyle/>
          <a:p>
            <a:pPr algn="just"/>
            <a:r>
              <a:rPr lang="tr-TR" sz="1800" dirty="0">
                <a:solidFill>
                  <a:schemeClr val="tx1"/>
                </a:solidFill>
              </a:rPr>
              <a:t>•</a:t>
            </a:r>
            <a:r>
              <a:rPr lang="tr-TR" dirty="0">
                <a:solidFill>
                  <a:schemeClr val="tx1"/>
                </a:solidFill>
              </a:rPr>
              <a:t>​ Bardak ve tabak gibi ortak kullanılan eşyalar her kullanım sonrasında su ve deterjanla yıkanmalı ve kullanımına kadar temiz bir ortamda saklanmalıdır.</a:t>
            </a:r>
          </a:p>
          <a:p>
            <a:pPr algn="just"/>
            <a:r>
              <a:rPr lang="tr-TR" dirty="0">
                <a:solidFill>
                  <a:schemeClr val="tx1"/>
                </a:solidFill>
              </a:rPr>
              <a:t>•​ Misafirin kullandığı tekstil (nevresim, çarşaf, havlu vb.) ürünleri katlanarak bohçalamalı, bu işlem sırasında toz ve partikül oluşumuna izin vermeyecek (çırpma ve silkeleme yapılmamalıdır) şekilde toplanmalıdır.</a:t>
            </a:r>
          </a:p>
          <a:p>
            <a:endParaRPr lang="tr-TR" sz="1800" dirty="0">
              <a:solidFill>
                <a:schemeClr val="tx1"/>
              </a:solidFill>
            </a:endParaRPr>
          </a:p>
        </p:txBody>
      </p:sp>
    </p:spTree>
    <p:extLst>
      <p:ext uri="{BB962C8B-B14F-4D97-AF65-F5344CB8AC3E}">
        <p14:creationId xmlns:p14="http://schemas.microsoft.com/office/powerpoint/2010/main" val="2027117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1026" name="Picture 2" descr="COVID-19 (Koronavirüs Hastalığı) | ABD Ankara Büyükelçiliği ve ...">
            <a:extLst>
              <a:ext uri="{FF2B5EF4-FFF2-40B4-BE49-F238E27FC236}">
                <a16:creationId xmlns:a16="http://schemas.microsoft.com/office/drawing/2014/main" id="{BD3172D6-5466-4AC8-801D-AC1E9315DF2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1239" y="1354542"/>
            <a:ext cx="5304759" cy="2334093"/>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id="{5B1035BA-D34C-48DF-A2E0-4F63393C3CA9}"/>
              </a:ext>
            </a:extLst>
          </p:cNvPr>
          <p:cNvSpPr>
            <a:spLocks noGrp="1"/>
          </p:cNvSpPr>
          <p:nvPr>
            <p:ph idx="1"/>
          </p:nvPr>
        </p:nvSpPr>
        <p:spPr>
          <a:xfrm>
            <a:off x="6499654" y="733647"/>
            <a:ext cx="4419171" cy="3575884"/>
          </a:xfrm>
        </p:spPr>
        <p:txBody>
          <a:bodyPr>
            <a:normAutofit lnSpcReduction="10000"/>
          </a:bodyPr>
          <a:lstStyle/>
          <a:p>
            <a:r>
              <a:rPr lang="tr-TR" sz="2800" b="1" dirty="0"/>
              <a:t>PANDEMİ NEDİR?</a:t>
            </a:r>
          </a:p>
          <a:p>
            <a:pPr marL="0" indent="0" algn="just">
              <a:buNone/>
            </a:pPr>
            <a:r>
              <a:rPr lang="tr-TR" sz="2800" dirty="0"/>
              <a:t>En basit tanımıyla dünyada eşzamanlı olarak çok yaygın bir şekilde çok fazla sayıda insanı tehdit eden bulaşıcı hastalıklara verilen isim.</a:t>
            </a:r>
          </a:p>
          <a:p>
            <a:endParaRPr lang="tr-TR" dirty="0"/>
          </a:p>
        </p:txBody>
      </p:sp>
    </p:spTree>
    <p:extLst>
      <p:ext uri="{BB962C8B-B14F-4D97-AF65-F5344CB8AC3E}">
        <p14:creationId xmlns:p14="http://schemas.microsoft.com/office/powerpoint/2010/main" val="1385733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1298746-45D4-45BA-B467-3785366EE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C0FD71-173E-4AC1-A9F7-7A34DE0C2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3464" cy="6858000"/>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innerShdw blurRad="57150" dist="38100">
              <a:prstClr val="black">
                <a:alpha val="70000"/>
              </a:prstClr>
            </a:innerShdw>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11F852B-F121-4A2E-A860-5D4CBDE4F9E5}"/>
              </a:ext>
            </a:extLst>
          </p:cNvPr>
          <p:cNvSpPr>
            <a:spLocks noGrp="1"/>
          </p:cNvSpPr>
          <p:nvPr>
            <p:ph type="title"/>
          </p:nvPr>
        </p:nvSpPr>
        <p:spPr>
          <a:xfrm>
            <a:off x="557784" y="1536192"/>
            <a:ext cx="3652266" cy="4042283"/>
          </a:xfrm>
        </p:spPr>
        <p:txBody>
          <a:bodyPr anchor="t">
            <a:normAutofit/>
          </a:bodyPr>
          <a:lstStyle/>
          <a:p>
            <a:r>
              <a:rPr lang="tr-TR" sz="3200" b="1" cap="none" dirty="0">
                <a:ln>
                  <a:noFill/>
                </a:ln>
                <a:solidFill>
                  <a:prstClr val="white"/>
                </a:solidFill>
              </a:rPr>
              <a:t>Genel temizlik kuralları:</a:t>
            </a:r>
            <a:br>
              <a:rPr lang="tr-TR" sz="3200" cap="none" dirty="0">
                <a:ln>
                  <a:noFill/>
                </a:ln>
                <a:solidFill>
                  <a:prstClr val="white"/>
                </a:solidFill>
              </a:rPr>
            </a:br>
            <a:endParaRPr lang="tr-TR" sz="3200" dirty="0">
              <a:solidFill>
                <a:srgbClr val="FFFFFF"/>
              </a:solidFill>
            </a:endParaRPr>
          </a:p>
        </p:txBody>
      </p:sp>
      <p:sp>
        <p:nvSpPr>
          <p:cNvPr id="3" name="İçerik Yer Tutucusu 2">
            <a:extLst>
              <a:ext uri="{FF2B5EF4-FFF2-40B4-BE49-F238E27FC236}">
                <a16:creationId xmlns:a16="http://schemas.microsoft.com/office/drawing/2014/main" id="{2EB832FB-7C83-46D7-AFEA-511EA7E17B29}"/>
              </a:ext>
            </a:extLst>
          </p:cNvPr>
          <p:cNvSpPr>
            <a:spLocks noGrp="1"/>
          </p:cNvSpPr>
          <p:nvPr>
            <p:ph idx="1"/>
          </p:nvPr>
        </p:nvSpPr>
        <p:spPr>
          <a:xfrm>
            <a:off x="5251862" y="1536192"/>
            <a:ext cx="6252750" cy="4042283"/>
          </a:xfrm>
        </p:spPr>
        <p:txBody>
          <a:bodyPr anchor="t">
            <a:normAutofit/>
          </a:bodyPr>
          <a:lstStyle/>
          <a:p>
            <a:pPr algn="just"/>
            <a:r>
              <a:rPr lang="tr-TR" sz="1800" dirty="0">
                <a:solidFill>
                  <a:schemeClr val="tx1"/>
                </a:solidFill>
              </a:rPr>
              <a:t>•​ Çarşaf ve havlu gibi tekstil ürünleri ise 60-90oC’de deterjan ile çamaşır makinesinde yıkanmalıdır.</a:t>
            </a:r>
          </a:p>
          <a:p>
            <a:pPr algn="just"/>
            <a:r>
              <a:rPr lang="tr-TR" sz="1800" dirty="0">
                <a:solidFill>
                  <a:schemeClr val="tx1"/>
                </a:solidFill>
              </a:rPr>
              <a:t>•​ Havuzların klor düzeylerinin mevzuatta belirlenen düzeyde olmasına dikkat edilmelidir.</a:t>
            </a:r>
          </a:p>
          <a:p>
            <a:pPr algn="just"/>
            <a:r>
              <a:rPr lang="tr-TR" sz="1800" dirty="0">
                <a:solidFill>
                  <a:schemeClr val="tx1"/>
                </a:solidFill>
              </a:rPr>
              <a:t>•​ Sauna, masaj salonları, spor salonları ve çocuk kulüpleri mümkün olduğu kadar kullanılmamalıdır. Kullanımı durumunda rezervasyonla sınırlı sayıda kayıt tutularak kullanılmalı, bu alanların mekanik temizlikleri ve havalandırmaları düzenli aralıklar ile yapılmalıdır.</a:t>
            </a:r>
          </a:p>
          <a:p>
            <a:endParaRPr lang="tr-TR" sz="1800" dirty="0">
              <a:solidFill>
                <a:schemeClr val="tx1"/>
              </a:solidFill>
            </a:endParaRPr>
          </a:p>
        </p:txBody>
      </p:sp>
    </p:spTree>
    <p:extLst>
      <p:ext uri="{BB962C8B-B14F-4D97-AF65-F5344CB8AC3E}">
        <p14:creationId xmlns:p14="http://schemas.microsoft.com/office/powerpoint/2010/main" val="1117417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1298746-45D4-45BA-B467-3785366EE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C0FD71-173E-4AC1-A9F7-7A34DE0C2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3464" cy="6858000"/>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innerShdw blurRad="57150" dist="38100">
              <a:prstClr val="black">
                <a:alpha val="70000"/>
              </a:prstClr>
            </a:innerShdw>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1E03426-95B8-4F2A-B133-2373C9064BF8}"/>
              </a:ext>
            </a:extLst>
          </p:cNvPr>
          <p:cNvSpPr>
            <a:spLocks noGrp="1"/>
          </p:cNvSpPr>
          <p:nvPr>
            <p:ph type="title"/>
          </p:nvPr>
        </p:nvSpPr>
        <p:spPr>
          <a:xfrm>
            <a:off x="557784" y="1536192"/>
            <a:ext cx="3652266" cy="4042283"/>
          </a:xfrm>
        </p:spPr>
        <p:txBody>
          <a:bodyPr anchor="t">
            <a:normAutofit/>
          </a:bodyPr>
          <a:lstStyle/>
          <a:p>
            <a:r>
              <a:rPr lang="tr-TR" sz="3200" b="1" cap="none" dirty="0">
                <a:ln>
                  <a:noFill/>
                </a:ln>
                <a:solidFill>
                  <a:prstClr val="white"/>
                </a:solidFill>
              </a:rPr>
              <a:t>Genel temizlik kuralları:</a:t>
            </a:r>
            <a:br>
              <a:rPr lang="tr-TR" sz="3200" cap="none" dirty="0">
                <a:ln>
                  <a:noFill/>
                </a:ln>
                <a:solidFill>
                  <a:prstClr val="white"/>
                </a:solidFill>
              </a:rPr>
            </a:br>
            <a:endParaRPr lang="tr-TR" sz="3200" dirty="0">
              <a:solidFill>
                <a:srgbClr val="FFFFFF"/>
              </a:solidFill>
            </a:endParaRPr>
          </a:p>
        </p:txBody>
      </p:sp>
      <p:sp>
        <p:nvSpPr>
          <p:cNvPr id="3" name="İçerik Yer Tutucusu 2">
            <a:extLst>
              <a:ext uri="{FF2B5EF4-FFF2-40B4-BE49-F238E27FC236}">
                <a16:creationId xmlns:a16="http://schemas.microsoft.com/office/drawing/2014/main" id="{86DF51C4-8996-4677-B2B3-E1B15505A96B}"/>
              </a:ext>
            </a:extLst>
          </p:cNvPr>
          <p:cNvSpPr>
            <a:spLocks noGrp="1"/>
          </p:cNvSpPr>
          <p:nvPr>
            <p:ph idx="1"/>
          </p:nvPr>
        </p:nvSpPr>
        <p:spPr>
          <a:xfrm>
            <a:off x="5251862" y="1536192"/>
            <a:ext cx="6252750" cy="4042283"/>
          </a:xfrm>
        </p:spPr>
        <p:txBody>
          <a:bodyPr anchor="t">
            <a:normAutofit/>
          </a:bodyPr>
          <a:lstStyle/>
          <a:p>
            <a:pPr algn="just"/>
            <a:r>
              <a:rPr lang="tr-TR" sz="1800" dirty="0">
                <a:solidFill>
                  <a:schemeClr val="tx1"/>
                </a:solidFill>
              </a:rPr>
              <a:t>•​ </a:t>
            </a:r>
            <a:r>
              <a:rPr lang="tr-TR" dirty="0">
                <a:solidFill>
                  <a:schemeClr val="tx1"/>
                </a:solidFill>
              </a:rPr>
              <a:t>Oyun parkları ve çocuk kulüplerinde temizlenmesi zor oyuncaklar (pelüş hayvan ve top havuzu vb.) bulundurulmamalıdır.</a:t>
            </a:r>
          </a:p>
          <a:p>
            <a:pPr algn="just"/>
            <a:r>
              <a:rPr lang="tr-TR" dirty="0">
                <a:solidFill>
                  <a:schemeClr val="tx1"/>
                </a:solidFill>
              </a:rPr>
              <a:t>•​ Mikroorganizmalara (bakteri, virüs, mantar vb.) yönelik daha etkili olduğu öne sürülen birtakım özel ürünlerin temizlikte kullanılmasının fazladan koruma sağladığına dair bilimsel kanıt yoktur.</a:t>
            </a:r>
          </a:p>
          <a:p>
            <a:pPr algn="just"/>
            <a:r>
              <a:rPr lang="tr-TR" dirty="0">
                <a:solidFill>
                  <a:schemeClr val="tx1"/>
                </a:solidFill>
              </a:rPr>
              <a:t>•​ Odalarda bulunan klimaların üretici talimatları doğrultusunda düzenli bakım ve onarımlarının yapılması sağlanmalıdır.</a:t>
            </a:r>
          </a:p>
          <a:p>
            <a:endParaRPr lang="tr-TR" sz="1800" dirty="0">
              <a:solidFill>
                <a:schemeClr val="tx1"/>
              </a:solidFill>
            </a:endParaRPr>
          </a:p>
        </p:txBody>
      </p:sp>
    </p:spTree>
    <p:extLst>
      <p:ext uri="{BB962C8B-B14F-4D97-AF65-F5344CB8AC3E}">
        <p14:creationId xmlns:p14="http://schemas.microsoft.com/office/powerpoint/2010/main" val="582346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50F748C-7FAA-4063-B771-6FB51E5AC55D}"/>
              </a:ext>
            </a:extLst>
          </p:cNvPr>
          <p:cNvSpPr>
            <a:spLocks noGrp="1"/>
          </p:cNvSpPr>
          <p:nvPr>
            <p:ph type="title"/>
          </p:nvPr>
        </p:nvSpPr>
        <p:spPr>
          <a:xfrm>
            <a:off x="640290" y="685800"/>
            <a:ext cx="4818656" cy="4603749"/>
          </a:xfrm>
        </p:spPr>
        <p:txBody>
          <a:bodyPr>
            <a:normAutofit/>
          </a:bodyPr>
          <a:lstStyle/>
          <a:p>
            <a:pPr algn="r"/>
            <a:r>
              <a:rPr lang="tr-TR" sz="2400" b="1" dirty="0"/>
              <a:t>Konaklama tesislerinde konaklayanlar arasında PANDEMİ ile uyumlu şikâyetleri (ateşe eşlik eden öksürük veya solunum sıkıntısı) olan kişiler olması durumunda;</a:t>
            </a:r>
            <a:br>
              <a:rPr lang="tr-TR" sz="2400" dirty="0"/>
            </a:br>
            <a:endParaRPr lang="tr-TR" sz="2400" dirty="0"/>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ACB321E5-2705-401E-A3B7-00F6B366552D}"/>
              </a:ext>
            </a:extLst>
          </p:cNvPr>
          <p:cNvSpPr>
            <a:spLocks noGrp="1"/>
          </p:cNvSpPr>
          <p:nvPr>
            <p:ph idx="1"/>
          </p:nvPr>
        </p:nvSpPr>
        <p:spPr>
          <a:xfrm>
            <a:off x="6625651" y="685800"/>
            <a:ext cx="4878959" cy="4603750"/>
          </a:xfrm>
        </p:spPr>
        <p:txBody>
          <a:bodyPr>
            <a:normAutofit lnSpcReduction="10000"/>
          </a:bodyPr>
          <a:lstStyle/>
          <a:p>
            <a:pPr algn="just">
              <a:lnSpc>
                <a:spcPct val="90000"/>
              </a:lnSpc>
            </a:pPr>
            <a:r>
              <a:rPr lang="tr-TR" sz="2400" dirty="0">
                <a:solidFill>
                  <a:schemeClr val="tx1"/>
                </a:solidFill>
              </a:rPr>
              <a:t>• </a:t>
            </a:r>
            <a:r>
              <a:rPr lang="tr-TR" sz="2200" dirty="0">
                <a:solidFill>
                  <a:schemeClr val="tx1"/>
                </a:solidFill>
              </a:rPr>
              <a:t>​Diğer konuklardan ivedilikle ayrılıp, maske takılması sağlanarak sağlık birimine (varsa oteldeki yoksa en yakındaki sağlık birimi) başvurmaları sağlanır.</a:t>
            </a:r>
          </a:p>
          <a:p>
            <a:pPr algn="just">
              <a:lnSpc>
                <a:spcPct val="90000"/>
              </a:lnSpc>
            </a:pPr>
            <a:r>
              <a:rPr lang="tr-TR" sz="2200" dirty="0">
                <a:solidFill>
                  <a:schemeClr val="tx1"/>
                </a:solidFill>
              </a:rPr>
              <a:t>•​ Kişi ile aynı odayı paylaşanların cerrahi (tıbbi) maske takması sağlanır. Eğer olası olguya refakat etmezlerse odalarında izole edilmeleri sağlanır.</a:t>
            </a:r>
          </a:p>
          <a:p>
            <a:pPr algn="just">
              <a:lnSpc>
                <a:spcPct val="90000"/>
              </a:lnSpc>
            </a:pPr>
            <a:r>
              <a:rPr lang="tr-TR" sz="2200" dirty="0">
                <a:solidFill>
                  <a:schemeClr val="tx1"/>
                </a:solidFill>
              </a:rPr>
              <a:t>​Kişinin başvurduğu sağlık birimi tarafından, İl/İlçe Sağlık Müdürlüğü Bulaşıcı Hastalıklar Birimine ivedilikle bilgi verilir.</a:t>
            </a:r>
          </a:p>
          <a:p>
            <a:pPr algn="just">
              <a:lnSpc>
                <a:spcPct val="90000"/>
              </a:lnSpc>
            </a:pPr>
            <a:endParaRPr lang="tr-TR" sz="2200" dirty="0">
              <a:solidFill>
                <a:schemeClr val="tx1"/>
              </a:solidFill>
            </a:endParaRPr>
          </a:p>
          <a:p>
            <a:pPr>
              <a:lnSpc>
                <a:spcPct val="90000"/>
              </a:lnSpc>
            </a:pPr>
            <a:endParaRPr lang="tr-TR" sz="1900" dirty="0">
              <a:solidFill>
                <a:schemeClr val="tx1"/>
              </a:solidFill>
            </a:endParaRPr>
          </a:p>
        </p:txBody>
      </p:sp>
    </p:spTree>
    <p:extLst>
      <p:ext uri="{BB962C8B-B14F-4D97-AF65-F5344CB8AC3E}">
        <p14:creationId xmlns:p14="http://schemas.microsoft.com/office/powerpoint/2010/main" val="739586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0626CE6-5F5A-4886-B28F-7E214EC5DB48}"/>
              </a:ext>
            </a:extLst>
          </p:cNvPr>
          <p:cNvSpPr>
            <a:spLocks noGrp="1"/>
          </p:cNvSpPr>
          <p:nvPr>
            <p:ph type="title"/>
          </p:nvPr>
        </p:nvSpPr>
        <p:spPr>
          <a:xfrm>
            <a:off x="640290" y="685800"/>
            <a:ext cx="4818656" cy="4603749"/>
          </a:xfrm>
        </p:spPr>
        <p:txBody>
          <a:bodyPr>
            <a:normAutofit/>
          </a:bodyPr>
          <a:lstStyle/>
          <a:p>
            <a:pPr algn="r"/>
            <a:r>
              <a:rPr lang="tr-TR" sz="2400" b="1" dirty="0"/>
              <a:t>Konaklama tesislerinde konaklayanlar arasında PANDEMİ ile uyumlu şikâyetleri (ateşe eşlik eden öksürük veya solunum sıkıntısı) olan kişiler olması durumunda</a:t>
            </a:r>
            <a:endParaRPr lang="tr-TR" sz="2400" dirty="0"/>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FE7763AB-8EC4-4AF9-B48B-1692CD8FF2EE}"/>
              </a:ext>
            </a:extLst>
          </p:cNvPr>
          <p:cNvSpPr>
            <a:spLocks noGrp="1"/>
          </p:cNvSpPr>
          <p:nvPr>
            <p:ph idx="1"/>
          </p:nvPr>
        </p:nvSpPr>
        <p:spPr>
          <a:xfrm>
            <a:off x="6625651" y="685800"/>
            <a:ext cx="4878959" cy="4603750"/>
          </a:xfrm>
        </p:spPr>
        <p:txBody>
          <a:bodyPr>
            <a:normAutofit/>
          </a:bodyPr>
          <a:lstStyle/>
          <a:p>
            <a:pPr algn="just">
              <a:lnSpc>
                <a:spcPct val="90000"/>
              </a:lnSpc>
            </a:pPr>
            <a:r>
              <a:rPr lang="tr-TR" sz="1900" dirty="0">
                <a:solidFill>
                  <a:schemeClr val="tx1"/>
                </a:solidFill>
              </a:rPr>
              <a:t>•​ Bulaşıcı hastalıklar birimi, olası olgu yönetim şemasına göre olguyu yönetir. Temaslılarını saptayarak, temas özelliklerine göre (yakın temaslı, temaslı) gerekli izlem prosedürlerini başlatır.</a:t>
            </a:r>
          </a:p>
          <a:p>
            <a:pPr algn="just">
              <a:lnSpc>
                <a:spcPct val="90000"/>
              </a:lnSpc>
            </a:pPr>
            <a:r>
              <a:rPr lang="tr-TR" sz="1900" dirty="0">
                <a:solidFill>
                  <a:schemeClr val="tx1"/>
                </a:solidFill>
              </a:rPr>
              <a:t>•​Enfeksiyon tanısı kesinleşen hastanın odası 24 saat süreyle havalandırılır ve boş tutulması sağlanır, sonrasında detaylı bir şekilde su ve deterjanla temizlenir, 1:100 oranında sulandırılmış çamaşır suyu (Sodyum </a:t>
            </a:r>
            <a:r>
              <a:rPr lang="tr-TR" sz="1900" dirty="0" err="1">
                <a:solidFill>
                  <a:schemeClr val="tx1"/>
                </a:solidFill>
              </a:rPr>
              <a:t>hipoklorit</a:t>
            </a:r>
            <a:r>
              <a:rPr lang="tr-TR" sz="1900" dirty="0">
                <a:solidFill>
                  <a:schemeClr val="tx1"/>
                </a:solidFill>
              </a:rPr>
              <a:t> </a:t>
            </a:r>
            <a:r>
              <a:rPr lang="tr-TR" sz="1900" dirty="0" err="1">
                <a:solidFill>
                  <a:schemeClr val="tx1"/>
                </a:solidFill>
              </a:rPr>
              <a:t>Cas</a:t>
            </a:r>
            <a:r>
              <a:rPr lang="tr-TR" sz="1900" dirty="0">
                <a:solidFill>
                  <a:schemeClr val="tx1"/>
                </a:solidFill>
              </a:rPr>
              <a:t> No: 7681-52-9) içeren solüsyonla silinir. Bu işlemler sonrasında odaya yeni kişi alınabilir.</a:t>
            </a:r>
          </a:p>
          <a:p>
            <a:pPr>
              <a:lnSpc>
                <a:spcPct val="90000"/>
              </a:lnSpc>
            </a:pPr>
            <a:endParaRPr lang="tr-TR" sz="1900" dirty="0">
              <a:solidFill>
                <a:schemeClr val="tx1"/>
              </a:solidFill>
            </a:endParaRPr>
          </a:p>
        </p:txBody>
      </p:sp>
    </p:spTree>
    <p:extLst>
      <p:ext uri="{BB962C8B-B14F-4D97-AF65-F5344CB8AC3E}">
        <p14:creationId xmlns:p14="http://schemas.microsoft.com/office/powerpoint/2010/main" val="4221992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9">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22" name="Group 11">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13" name="Straight Connector 12">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13">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9" name="Rectangle 18">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1611B34-D876-4A75-8ADC-0824EE1A69E4}"/>
              </a:ext>
            </a:extLst>
          </p:cNvPr>
          <p:cNvSpPr>
            <a:spLocks noGrp="1"/>
          </p:cNvSpPr>
          <p:nvPr>
            <p:ph type="title"/>
          </p:nvPr>
        </p:nvSpPr>
        <p:spPr>
          <a:xfrm>
            <a:off x="1766935" y="685800"/>
            <a:ext cx="3705269" cy="5308599"/>
          </a:xfrm>
        </p:spPr>
        <p:txBody>
          <a:bodyPr>
            <a:normAutofit/>
          </a:bodyPr>
          <a:lstStyle/>
          <a:p>
            <a:r>
              <a:rPr lang="tr-TR" sz="2800" b="1" dirty="0">
                <a:solidFill>
                  <a:srgbClr val="FFFFFF"/>
                </a:solidFill>
              </a:rPr>
              <a:t>Otel çalışanlarına eğitim verilerek aşağıdaki konular vurgulanmalıdır:</a:t>
            </a:r>
            <a:br>
              <a:rPr lang="tr-TR" sz="3200" dirty="0">
                <a:solidFill>
                  <a:srgbClr val="FFFFFF"/>
                </a:solidFill>
              </a:rPr>
            </a:br>
            <a:endParaRPr lang="tr-TR" sz="3200" dirty="0">
              <a:solidFill>
                <a:srgbClr val="FFFFFF"/>
              </a:solidFill>
            </a:endParaRPr>
          </a:p>
        </p:txBody>
      </p:sp>
      <p:sp>
        <p:nvSpPr>
          <p:cNvPr id="24" name="İçerik Yer Tutucusu 2">
            <a:extLst>
              <a:ext uri="{FF2B5EF4-FFF2-40B4-BE49-F238E27FC236}">
                <a16:creationId xmlns:a16="http://schemas.microsoft.com/office/drawing/2014/main" id="{85757B27-2E4B-4283-9E51-C44453140BF3}"/>
              </a:ext>
            </a:extLst>
          </p:cNvPr>
          <p:cNvSpPr>
            <a:spLocks noGrp="1"/>
          </p:cNvSpPr>
          <p:nvPr>
            <p:ph idx="1"/>
          </p:nvPr>
        </p:nvSpPr>
        <p:spPr>
          <a:xfrm>
            <a:off x="6516553" y="685800"/>
            <a:ext cx="4754563" cy="5410200"/>
          </a:xfrm>
        </p:spPr>
        <p:txBody>
          <a:bodyPr>
            <a:normAutofit/>
          </a:bodyPr>
          <a:lstStyle/>
          <a:p>
            <a:pPr algn="just">
              <a:lnSpc>
                <a:spcPct val="90000"/>
              </a:lnSpc>
            </a:pPr>
            <a:r>
              <a:rPr lang="tr-TR" sz="1600" dirty="0">
                <a:solidFill>
                  <a:srgbClr val="FFFFFF"/>
                </a:solidFill>
              </a:rPr>
              <a:t>• ​El temizliğine dikkat edilmelidir. Eller en az 20 saniye boyunca sabun ve suyla yıkanmalı, sabun ve suyun olmadığı durumlarda alkol bazlı el antiseptikleri kullanılmalıdır. Antiseptik veya </a:t>
            </a:r>
            <a:r>
              <a:rPr lang="tr-TR" sz="1600" dirty="0" err="1">
                <a:solidFill>
                  <a:srgbClr val="FFFFFF"/>
                </a:solidFill>
              </a:rPr>
              <a:t>antibakteriyel</a:t>
            </a:r>
            <a:r>
              <a:rPr lang="tr-TR" sz="1600" dirty="0">
                <a:solidFill>
                  <a:srgbClr val="FFFFFF"/>
                </a:solidFill>
              </a:rPr>
              <a:t> içeren sabun kullanmaya gerek yoktur, normal sabun yeterlidir.</a:t>
            </a:r>
          </a:p>
          <a:p>
            <a:pPr algn="just">
              <a:lnSpc>
                <a:spcPct val="90000"/>
              </a:lnSpc>
            </a:pPr>
            <a:r>
              <a:rPr lang="tr-TR" sz="1600" dirty="0">
                <a:solidFill>
                  <a:srgbClr val="FFFFFF"/>
                </a:solidFill>
              </a:rPr>
              <a:t>•​ Herhangi bir </a:t>
            </a:r>
            <a:r>
              <a:rPr lang="tr-TR" sz="1600" dirty="0" err="1">
                <a:solidFill>
                  <a:srgbClr val="FFFFFF"/>
                </a:solidFill>
              </a:rPr>
              <a:t>viral</a:t>
            </a:r>
            <a:r>
              <a:rPr lang="tr-TR" sz="1600" dirty="0">
                <a:solidFill>
                  <a:srgbClr val="FFFFFF"/>
                </a:solidFill>
              </a:rPr>
              <a:t> solunum yolu enfeksiyonu geçirmekte olan kişinin öksürme veya hapşırma sırasında burun ve ağzını tek kullanımlık kâğıt mendil ile örtmesi, kâğıt mendilin bulunmadığı durumlarda ise dirsek içini kullanması, mümkünse kalabalık yerlere girmemesi, eğer girmek zorunda kalınıyorsa ağız ve burnunu kapatması, mümkünse cerrahi (tıbbi) maske kullanması önerilmektedir.</a:t>
            </a:r>
          </a:p>
          <a:p>
            <a:pPr algn="just">
              <a:lnSpc>
                <a:spcPct val="90000"/>
              </a:lnSpc>
            </a:pPr>
            <a:r>
              <a:rPr lang="tr-TR" sz="1600" dirty="0">
                <a:solidFill>
                  <a:srgbClr val="FFFFFF"/>
                </a:solidFill>
              </a:rPr>
              <a:t>• ​Misafirlerin kişisel eşyalarına temas eden, örneğin valizlerini taşıyan kişilerin, bu tür işlemler sonrasında derhal ellerini yıkaması veya alkol bazlı el antiseptiği ile el temizliği yapması sağlanmalıdır.</a:t>
            </a:r>
          </a:p>
          <a:p>
            <a:pPr>
              <a:lnSpc>
                <a:spcPct val="90000"/>
              </a:lnSpc>
            </a:pPr>
            <a:endParaRPr lang="tr-TR" sz="1500" dirty="0">
              <a:solidFill>
                <a:srgbClr val="FFFFFF"/>
              </a:solidFill>
            </a:endParaRPr>
          </a:p>
        </p:txBody>
      </p:sp>
    </p:spTree>
    <p:extLst>
      <p:ext uri="{BB962C8B-B14F-4D97-AF65-F5344CB8AC3E}">
        <p14:creationId xmlns:p14="http://schemas.microsoft.com/office/powerpoint/2010/main" val="1128059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673433-082B-4612-A459-38CDFBEBDD8F}"/>
              </a:ext>
            </a:extLst>
          </p:cNvPr>
          <p:cNvSpPr>
            <a:spLocks noGrp="1"/>
          </p:cNvSpPr>
          <p:nvPr>
            <p:ph type="title"/>
          </p:nvPr>
        </p:nvSpPr>
        <p:spPr>
          <a:xfrm>
            <a:off x="684212" y="4487332"/>
            <a:ext cx="8534400" cy="1507067"/>
          </a:xfrm>
        </p:spPr>
        <p:txBody>
          <a:bodyPr>
            <a:normAutofit/>
          </a:bodyPr>
          <a:lstStyle/>
          <a:p>
            <a:pPr>
              <a:lnSpc>
                <a:spcPct val="90000"/>
              </a:lnSpc>
            </a:pPr>
            <a:r>
              <a:rPr lang="tr-TR" sz="3300" b="1"/>
              <a:t>RESTORANLAR İÇİN KORUNMA VE KONTROL ÖNERİLERİ</a:t>
            </a:r>
            <a:br>
              <a:rPr lang="en-US" sz="3300"/>
            </a:br>
            <a:endParaRPr lang="tr-TR" sz="3300"/>
          </a:p>
        </p:txBody>
      </p:sp>
      <p:graphicFrame>
        <p:nvGraphicFramePr>
          <p:cNvPr id="5" name="İçerik Yer Tutucusu 2">
            <a:extLst>
              <a:ext uri="{FF2B5EF4-FFF2-40B4-BE49-F238E27FC236}">
                <a16:creationId xmlns:a16="http://schemas.microsoft.com/office/drawing/2014/main" id="{4858B610-D574-4583-8144-C485AB21C3AF}"/>
              </a:ext>
            </a:extLst>
          </p:cNvPr>
          <p:cNvGraphicFramePr>
            <a:graphicFrameLocks noGrp="1"/>
          </p:cNvGraphicFramePr>
          <p:nvPr>
            <p:ph idx="1"/>
            <p:extLst>
              <p:ext uri="{D42A27DB-BD31-4B8C-83A1-F6EECF244321}">
                <p14:modId xmlns:p14="http://schemas.microsoft.com/office/powerpoint/2010/main" val="2436194164"/>
              </p:ext>
            </p:extLst>
          </p:nvPr>
        </p:nvGraphicFramePr>
        <p:xfrm>
          <a:off x="684212" y="685800"/>
          <a:ext cx="10820399"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7969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E0786F-8699-4229-BE38-6E05636570BC}"/>
              </a:ext>
            </a:extLst>
          </p:cNvPr>
          <p:cNvSpPr>
            <a:spLocks noGrp="1"/>
          </p:cNvSpPr>
          <p:nvPr>
            <p:ph type="title"/>
          </p:nvPr>
        </p:nvSpPr>
        <p:spPr>
          <a:xfrm>
            <a:off x="684212" y="4487332"/>
            <a:ext cx="8534400" cy="1507067"/>
          </a:xfrm>
        </p:spPr>
        <p:txBody>
          <a:bodyPr>
            <a:normAutofit/>
          </a:bodyPr>
          <a:lstStyle/>
          <a:p>
            <a:pPr>
              <a:lnSpc>
                <a:spcPct val="90000"/>
              </a:lnSpc>
            </a:pPr>
            <a:r>
              <a:rPr lang="tr-TR" sz="3300" b="1"/>
              <a:t>RESTORANLAR İÇİN KORUNMA VE KONTROL ÖNERİLERİ</a:t>
            </a:r>
            <a:br>
              <a:rPr lang="en-US" sz="3300"/>
            </a:br>
            <a:endParaRPr lang="tr-TR" sz="3300"/>
          </a:p>
        </p:txBody>
      </p:sp>
      <p:pic>
        <p:nvPicPr>
          <p:cNvPr id="7" name="Graphic 6">
            <a:extLst>
              <a:ext uri="{FF2B5EF4-FFF2-40B4-BE49-F238E27FC236}">
                <a16:creationId xmlns:a16="http://schemas.microsoft.com/office/drawing/2014/main" id="{3F70B528-5010-4087-AF76-285C9211F3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55676" y="733647"/>
            <a:ext cx="3575884" cy="3575884"/>
          </a:xfrm>
          <a:prstGeom prst="rect">
            <a:avLst/>
          </a:prstGeom>
          <a:effectLst>
            <a:innerShdw blurRad="57150" dist="38100" dir="14460000">
              <a:prstClr val="black">
                <a:alpha val="70000"/>
              </a:prstClr>
            </a:innerShdw>
          </a:effectLst>
        </p:spPr>
      </p:pic>
      <p:sp>
        <p:nvSpPr>
          <p:cNvPr id="3" name="İçerik Yer Tutucusu 2">
            <a:extLst>
              <a:ext uri="{FF2B5EF4-FFF2-40B4-BE49-F238E27FC236}">
                <a16:creationId xmlns:a16="http://schemas.microsoft.com/office/drawing/2014/main" id="{D0EF0865-C303-455A-9380-4BCC5832FA48}"/>
              </a:ext>
            </a:extLst>
          </p:cNvPr>
          <p:cNvSpPr>
            <a:spLocks noGrp="1"/>
          </p:cNvSpPr>
          <p:nvPr>
            <p:ph idx="1"/>
          </p:nvPr>
        </p:nvSpPr>
        <p:spPr>
          <a:xfrm>
            <a:off x="6499654" y="614363"/>
            <a:ext cx="4419171" cy="3695168"/>
          </a:xfrm>
        </p:spPr>
        <p:txBody>
          <a:bodyPr>
            <a:normAutofit fontScale="92500" lnSpcReduction="20000"/>
          </a:bodyPr>
          <a:lstStyle/>
          <a:p>
            <a:pPr algn="just">
              <a:lnSpc>
                <a:spcPct val="90000"/>
              </a:lnSpc>
            </a:pPr>
            <a:r>
              <a:rPr lang="tr-TR" sz="1800" dirty="0"/>
              <a:t>• ​Özellikle eller ile sık dokunulan yüzeyler; kapı kolları, bataryalar, tırabzanlar, sık dokunulan düğmeler, telefon ahizesi, ortak kullanım alanlarındaki tuvalet ve lavabo temizliğine özen gösterilmelidir. Bu alanların temizliği için su ve deterjan ile temizlik yapıldıktan sonra 1:100 oranında sulandırılmış çamaşır suyu (</a:t>
            </a:r>
            <a:r>
              <a:rPr lang="tr-TR" sz="1800" dirty="0" err="1"/>
              <a:t>SodyumhipokloritCas</a:t>
            </a:r>
            <a:r>
              <a:rPr lang="tr-TR" sz="1800" dirty="0"/>
              <a:t> No: 7681-52-9) veya klor tablet (ürün tarifine göre) kullanılmalıdır.</a:t>
            </a:r>
          </a:p>
          <a:p>
            <a:pPr algn="just">
              <a:lnSpc>
                <a:spcPct val="90000"/>
              </a:lnSpc>
            </a:pPr>
            <a:r>
              <a:rPr lang="tr-TR" sz="1800" dirty="0"/>
              <a:t>• ​Bardak ve tabak gibi ortak kullanılan eşyalar her kullanım sonrasında su ve deterjanla yıkanmalı ve kullanımına kadar temiz bir ortamda saklanmalıdır.</a:t>
            </a:r>
          </a:p>
          <a:p>
            <a:pPr>
              <a:lnSpc>
                <a:spcPct val="90000"/>
              </a:lnSpc>
            </a:pPr>
            <a:endParaRPr lang="tr-TR" sz="1800" dirty="0"/>
          </a:p>
          <a:p>
            <a:pPr>
              <a:lnSpc>
                <a:spcPct val="90000"/>
              </a:lnSpc>
            </a:pPr>
            <a:endParaRPr lang="tr-TR" sz="1400" dirty="0"/>
          </a:p>
        </p:txBody>
      </p:sp>
    </p:spTree>
    <p:extLst>
      <p:ext uri="{BB962C8B-B14F-4D97-AF65-F5344CB8AC3E}">
        <p14:creationId xmlns:p14="http://schemas.microsoft.com/office/powerpoint/2010/main" val="98855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9B3380-25A2-417B-A3D7-71E0DAC3EBBA}"/>
              </a:ext>
            </a:extLst>
          </p:cNvPr>
          <p:cNvSpPr>
            <a:spLocks noGrp="1"/>
          </p:cNvSpPr>
          <p:nvPr>
            <p:ph type="title"/>
          </p:nvPr>
        </p:nvSpPr>
        <p:spPr>
          <a:xfrm>
            <a:off x="1141412" y="4301067"/>
            <a:ext cx="8534400" cy="1507067"/>
          </a:xfrm>
        </p:spPr>
        <p:txBody>
          <a:bodyPr>
            <a:normAutofit fontScale="90000"/>
          </a:bodyPr>
          <a:lstStyle/>
          <a:p>
            <a:r>
              <a:rPr lang="tr-TR" b="1" dirty="0"/>
              <a:t>RESTORANLAR İÇİN KORUNMA VE KONTROL ÖNERİLERİ</a:t>
            </a:r>
            <a:br>
              <a:rPr lang="en-US" dirty="0"/>
            </a:br>
            <a:endParaRPr lang="tr-TR" dirty="0"/>
          </a:p>
        </p:txBody>
      </p:sp>
      <p:sp>
        <p:nvSpPr>
          <p:cNvPr id="3" name="İçerik Yer Tutucusu 2">
            <a:extLst>
              <a:ext uri="{FF2B5EF4-FFF2-40B4-BE49-F238E27FC236}">
                <a16:creationId xmlns:a16="http://schemas.microsoft.com/office/drawing/2014/main" id="{DA9168AA-330D-4FA4-B3A3-6B19E014D5F5}"/>
              </a:ext>
            </a:extLst>
          </p:cNvPr>
          <p:cNvSpPr>
            <a:spLocks noGrp="1"/>
          </p:cNvSpPr>
          <p:nvPr>
            <p:ph idx="1"/>
          </p:nvPr>
        </p:nvSpPr>
        <p:spPr/>
        <p:txBody>
          <a:bodyPr/>
          <a:lstStyle/>
          <a:p>
            <a:pPr algn="just"/>
            <a:r>
              <a:rPr lang="tr-TR" dirty="0"/>
              <a:t>•​ Mikroorganizmalara (bakteri, virüs, mantar vb.) yönelik daha etkili olduğu öne sürülen birtakım özel ürünlerin temizlikte kullanılmasının fazladan koruma sağladığına dair bilimsel kanıt yoktur.</a:t>
            </a:r>
          </a:p>
          <a:p>
            <a:pPr algn="just"/>
            <a:r>
              <a:rPr lang="tr-TR" dirty="0"/>
              <a:t>•​ Restoran çalışanları, el temizliğine dikkat etmelidir. Eller en az 20 saniye boyunca sabun ve suyla yıkanmalı, sabun ve suyun olmadığı durumlarda alkol bazlı el antiseptikleri kullanılmalıdır. Antiseptik veya </a:t>
            </a:r>
            <a:r>
              <a:rPr lang="tr-TR" dirty="0" err="1"/>
              <a:t>antibakteriyel</a:t>
            </a:r>
            <a:r>
              <a:rPr lang="tr-TR" dirty="0"/>
              <a:t> içeren sabun kullanmaya gerek yoktur, normal sabun yeterlidir.</a:t>
            </a:r>
          </a:p>
          <a:p>
            <a:endParaRPr lang="tr-TR" dirty="0"/>
          </a:p>
        </p:txBody>
      </p:sp>
    </p:spTree>
    <p:extLst>
      <p:ext uri="{BB962C8B-B14F-4D97-AF65-F5344CB8AC3E}">
        <p14:creationId xmlns:p14="http://schemas.microsoft.com/office/powerpoint/2010/main" val="4009379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F98450-1B42-4A0E-8DBA-280C11B8AC38}"/>
              </a:ext>
            </a:extLst>
          </p:cNvPr>
          <p:cNvSpPr>
            <a:spLocks noGrp="1"/>
          </p:cNvSpPr>
          <p:nvPr>
            <p:ph type="title"/>
          </p:nvPr>
        </p:nvSpPr>
        <p:spPr/>
        <p:txBody>
          <a:bodyPr>
            <a:normAutofit fontScale="90000"/>
          </a:bodyPr>
          <a:lstStyle/>
          <a:p>
            <a:r>
              <a:rPr lang="tr-TR" b="1" dirty="0"/>
              <a:t>RESTORANLAR İÇİN KORUNMA VE KONTROL ÖNERİLERİ</a:t>
            </a:r>
            <a:br>
              <a:rPr lang="en-US" dirty="0"/>
            </a:br>
            <a:endParaRPr lang="tr-TR" dirty="0"/>
          </a:p>
        </p:txBody>
      </p:sp>
      <p:sp>
        <p:nvSpPr>
          <p:cNvPr id="3" name="İçerik Yer Tutucusu 2">
            <a:extLst>
              <a:ext uri="{FF2B5EF4-FFF2-40B4-BE49-F238E27FC236}">
                <a16:creationId xmlns:a16="http://schemas.microsoft.com/office/drawing/2014/main" id="{DD78ACA2-44F4-436A-8C41-8B842A6849B9}"/>
              </a:ext>
            </a:extLst>
          </p:cNvPr>
          <p:cNvSpPr>
            <a:spLocks noGrp="1"/>
          </p:cNvSpPr>
          <p:nvPr>
            <p:ph idx="1"/>
          </p:nvPr>
        </p:nvSpPr>
        <p:spPr/>
        <p:txBody>
          <a:bodyPr/>
          <a:lstStyle/>
          <a:p>
            <a:pPr algn="just"/>
            <a:r>
              <a:rPr lang="tr-TR" dirty="0"/>
              <a:t>• ​Restoranlarda açık büfe uygulamasının el teması riski olan riskli bir uygulama olduğu unutulmamalıdır. Gerekirse servisin çalışanlar tarafından yapılması sağlanmalıdır.</a:t>
            </a:r>
          </a:p>
          <a:p>
            <a:pPr algn="just"/>
            <a:r>
              <a:rPr lang="tr-TR" dirty="0"/>
              <a:t>•​ Herhangi bir solunum yolu enfeksiyonu (ateş, öksürük, solunum sıkıntısı vb.) bulguları olan personel şikâyetleri düzelene kadar çalıştırılmamalıdır.</a:t>
            </a:r>
          </a:p>
          <a:p>
            <a:endParaRPr lang="tr-TR" dirty="0"/>
          </a:p>
        </p:txBody>
      </p:sp>
    </p:spTree>
    <p:extLst>
      <p:ext uri="{BB962C8B-B14F-4D97-AF65-F5344CB8AC3E}">
        <p14:creationId xmlns:p14="http://schemas.microsoft.com/office/powerpoint/2010/main" val="2251620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440E966-5E21-4FCE-B919-88C2121656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55676" y="733647"/>
            <a:ext cx="3575884" cy="3575884"/>
          </a:xfrm>
          <a:prstGeom prst="rect">
            <a:avLst/>
          </a:prstGeom>
          <a:effectLst>
            <a:innerShdw blurRad="57150" dist="38100" dir="14460000">
              <a:prstClr val="black">
                <a:alpha val="70000"/>
              </a:prstClr>
            </a:innerShdw>
          </a:effectLst>
        </p:spPr>
      </p:pic>
      <p:sp>
        <p:nvSpPr>
          <p:cNvPr id="3" name="İçerik Yer Tutucusu 2">
            <a:extLst>
              <a:ext uri="{FF2B5EF4-FFF2-40B4-BE49-F238E27FC236}">
                <a16:creationId xmlns:a16="http://schemas.microsoft.com/office/drawing/2014/main" id="{7AC4F41D-8811-4769-84B0-B23257C36560}"/>
              </a:ext>
            </a:extLst>
          </p:cNvPr>
          <p:cNvSpPr>
            <a:spLocks noGrp="1"/>
          </p:cNvSpPr>
          <p:nvPr>
            <p:ph idx="1"/>
          </p:nvPr>
        </p:nvSpPr>
        <p:spPr>
          <a:xfrm>
            <a:off x="6499654" y="733647"/>
            <a:ext cx="4419171" cy="3575884"/>
          </a:xfrm>
        </p:spPr>
        <p:txBody>
          <a:bodyPr>
            <a:normAutofit/>
          </a:bodyPr>
          <a:lstStyle/>
          <a:p>
            <a:pPr lvl="1" algn="just"/>
            <a:r>
              <a:rPr lang="tr-TR" sz="3000" b="1" dirty="0"/>
              <a:t>Restoran çalışanlarına eğitim verilerek aşağıdaki konular vurgulanmalıdır:</a:t>
            </a:r>
            <a:endParaRPr lang="tr-TR" sz="3000" dirty="0"/>
          </a:p>
          <a:p>
            <a:endParaRPr lang="tr-TR" dirty="0"/>
          </a:p>
        </p:txBody>
      </p:sp>
    </p:spTree>
    <p:extLst>
      <p:ext uri="{BB962C8B-B14F-4D97-AF65-F5344CB8AC3E}">
        <p14:creationId xmlns:p14="http://schemas.microsoft.com/office/powerpoint/2010/main" val="2922053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33F367-76E5-4D2A-96B1-4FD443CDD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2" name="Snip Diagonal Corner Rectangle 21">
            <a:extLst>
              <a:ext uri="{FF2B5EF4-FFF2-40B4-BE49-F238E27FC236}">
                <a16:creationId xmlns:a16="http://schemas.microsoft.com/office/drawing/2014/main" id="{6F769419-3E73-449D-B62A-0CDEC946A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8129873" cy="6858002"/>
          </a:xfrm>
          <a:prstGeom prst="snip2DiagRect">
            <a:avLst>
              <a:gd name="adj1" fmla="val 0"/>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6515200-42F9-488F-9895-6CDBCD1E87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43185F0E-78D5-4C2D-9239-D3515B4488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5BD9142-FF9C-4EED-A027-18D095481B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2F547D3-9752-4481-B3A8-50E08610B8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1999C2F-3D0D-4813-9696-83630A6FEA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C737390-C9CA-456B-9F40-D7A76EA242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 name="Başlık 1">
            <a:extLst>
              <a:ext uri="{FF2B5EF4-FFF2-40B4-BE49-F238E27FC236}">
                <a16:creationId xmlns:a16="http://schemas.microsoft.com/office/drawing/2014/main" id="{898889E8-306E-4D13-852E-C2822F3122D5}"/>
              </a:ext>
            </a:extLst>
          </p:cNvPr>
          <p:cNvSpPr>
            <a:spLocks noGrp="1"/>
          </p:cNvSpPr>
          <p:nvPr>
            <p:ph type="title"/>
          </p:nvPr>
        </p:nvSpPr>
        <p:spPr>
          <a:xfrm>
            <a:off x="8588661" y="941424"/>
            <a:ext cx="3043896" cy="3248611"/>
          </a:xfrm>
        </p:spPr>
        <p:txBody>
          <a:bodyPr>
            <a:normAutofit/>
          </a:bodyPr>
          <a:lstStyle/>
          <a:p>
            <a:r>
              <a:rPr lang="tr-TR" dirty="0">
                <a:solidFill>
                  <a:srgbClr val="FFFFFF"/>
                </a:solidFill>
              </a:rPr>
              <a:t>PANDEMİ</a:t>
            </a:r>
          </a:p>
        </p:txBody>
      </p:sp>
      <p:graphicFrame>
        <p:nvGraphicFramePr>
          <p:cNvPr id="5" name="İçerik Yer Tutucusu 2">
            <a:extLst>
              <a:ext uri="{FF2B5EF4-FFF2-40B4-BE49-F238E27FC236}">
                <a16:creationId xmlns:a16="http://schemas.microsoft.com/office/drawing/2014/main" id="{E0C92E9E-F917-4877-ABB9-FF74B274B546}"/>
              </a:ext>
            </a:extLst>
          </p:cNvPr>
          <p:cNvGraphicFramePr>
            <a:graphicFrameLocks noGrp="1"/>
          </p:cNvGraphicFramePr>
          <p:nvPr>
            <p:ph idx="1"/>
            <p:extLst>
              <p:ext uri="{D42A27DB-BD31-4B8C-83A1-F6EECF244321}">
                <p14:modId xmlns:p14="http://schemas.microsoft.com/office/powerpoint/2010/main" val="710122190"/>
              </p:ext>
            </p:extLst>
          </p:nvPr>
        </p:nvGraphicFramePr>
        <p:xfrm>
          <a:off x="940645" y="941424"/>
          <a:ext cx="6190459" cy="4768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4571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1A19049-4FE8-4A2F-AEED-CF53C86D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8" name="Snip Diagonal Corner Rectangle 15">
            <a:extLst>
              <a:ext uri="{FF2B5EF4-FFF2-40B4-BE49-F238E27FC236}">
                <a16:creationId xmlns:a16="http://schemas.microsoft.com/office/drawing/2014/main" id="{0EDFFA12-494E-4803-98D4-7815E65B9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1" y="620722"/>
            <a:ext cx="3670674" cy="5286838"/>
          </a:xfrm>
          <a:prstGeom prst="snip2DiagRect">
            <a:avLst>
              <a:gd name="adj1" fmla="val 15804"/>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FAA3780F-FECD-46B3-8A33-A5F5949EEC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4712" y="1911445"/>
            <a:ext cx="2709870" cy="2709870"/>
          </a:xfrm>
          <a:prstGeom prst="rect">
            <a:avLst/>
          </a:prstGeom>
        </p:spPr>
      </p:pic>
      <p:sp>
        <p:nvSpPr>
          <p:cNvPr id="3" name="İçerik Yer Tutucusu 2">
            <a:extLst>
              <a:ext uri="{FF2B5EF4-FFF2-40B4-BE49-F238E27FC236}">
                <a16:creationId xmlns:a16="http://schemas.microsoft.com/office/drawing/2014/main" id="{9B1C732B-C7EA-4D24-BD6C-20BE170D6621}"/>
              </a:ext>
            </a:extLst>
          </p:cNvPr>
          <p:cNvSpPr>
            <a:spLocks noGrp="1"/>
          </p:cNvSpPr>
          <p:nvPr>
            <p:ph idx="1"/>
          </p:nvPr>
        </p:nvSpPr>
        <p:spPr>
          <a:xfrm>
            <a:off x="4661860" y="685800"/>
            <a:ext cx="6253792" cy="3615267"/>
          </a:xfrm>
        </p:spPr>
        <p:txBody>
          <a:bodyPr>
            <a:normAutofit/>
          </a:bodyPr>
          <a:lstStyle/>
          <a:p>
            <a:pPr>
              <a:lnSpc>
                <a:spcPct val="90000"/>
              </a:lnSpc>
            </a:pPr>
            <a:r>
              <a:rPr lang="tr-TR" sz="1700">
                <a:solidFill>
                  <a:srgbClr val="0F496F"/>
                </a:solidFill>
              </a:rPr>
              <a:t>• ​El temizliğine dikkat edilmelidir. Eller en az 20 saniye boyunca sabun ve suyla yıkanmalı, sabun ve suyun olmadığı durumlarda alkol bazlı el antiseptikleri kullanılmalıdır. Antiseptik veya antibakteriyel içeren sabun kullanmaya gerek yoktur, normal sabun yeterlidir.</a:t>
            </a:r>
          </a:p>
          <a:p>
            <a:pPr>
              <a:lnSpc>
                <a:spcPct val="90000"/>
              </a:lnSpc>
            </a:pPr>
            <a:r>
              <a:rPr lang="tr-TR" sz="1700">
                <a:solidFill>
                  <a:srgbClr val="0F496F"/>
                </a:solidFill>
              </a:rPr>
              <a:t>•​ Herhangi bir viral solunum yolu enfeksiyonu geçirmekte olan kişinin öksürme veya hapşırma sırasında burun ve ağzını tek kullanımlık kâğıt mendil ile örtmesi, kâğıt mendilin bulunmadığı durumlarda ise dirsek içini kullanması, mümkünse kalabalık yerlere girmemesi, eğer girmek zorunda kalınıyorsa ağız ve burnunu kapatması, mümkünse cerrahi (tıbbi) maske kullanması önerilmektedir.</a:t>
            </a:r>
          </a:p>
          <a:p>
            <a:pPr>
              <a:lnSpc>
                <a:spcPct val="90000"/>
              </a:lnSpc>
            </a:pPr>
            <a:endParaRPr lang="tr-TR" sz="1700" dirty="0">
              <a:solidFill>
                <a:srgbClr val="0F496F"/>
              </a:solidFill>
            </a:endParaRPr>
          </a:p>
        </p:txBody>
      </p:sp>
      <p:grpSp>
        <p:nvGrpSpPr>
          <p:cNvPr id="30" name="Group 29">
            <a:extLst>
              <a:ext uri="{FF2B5EF4-FFF2-40B4-BE49-F238E27FC236}">
                <a16:creationId xmlns:a16="http://schemas.microsoft.com/office/drawing/2014/main" id="{4989EFA4-96C5-4503-8017-D2CE662EB8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1" name="Straight Connector 30">
              <a:extLst>
                <a:ext uri="{FF2B5EF4-FFF2-40B4-BE49-F238E27FC236}">
                  <a16:creationId xmlns:a16="http://schemas.microsoft.com/office/drawing/2014/main" id="{25584CC7-A97D-40E0-A760-FDBBBB7A62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52DB1AE3-1E93-4048-BB83-757A3C7940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44E88C92-A5AB-4421-B94D-85AA003BAA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857D1F43-6875-443D-A459-65454B3D81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9289146B-3F32-4783-8CDB-4DAB8A8005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61622968"/>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4EE9E273-5E0E-4215-BE60-B6BCFC548011}"/>
              </a:ext>
            </a:extLst>
          </p:cNvPr>
          <p:cNvSpPr>
            <a:spLocks noGrp="1"/>
          </p:cNvSpPr>
          <p:nvPr>
            <p:ph idx="1"/>
          </p:nvPr>
        </p:nvSpPr>
        <p:spPr>
          <a:xfrm>
            <a:off x="4979962" y="685799"/>
            <a:ext cx="6288260" cy="4892040"/>
          </a:xfrm>
        </p:spPr>
        <p:txBody>
          <a:bodyPr>
            <a:normAutofit/>
          </a:bodyPr>
          <a:lstStyle/>
          <a:p>
            <a:pPr algn="just"/>
            <a:r>
              <a:rPr lang="tr-TR" sz="2400" dirty="0">
                <a:solidFill>
                  <a:schemeClr val="tx1"/>
                </a:solidFill>
              </a:rPr>
              <a:t>Misafirlerin kişisel eşyalarına temas eden kişilerin, bu tür işlemler sonrasında derhal ellerini yıkaması veya alkol bazlı el antiseptiği ile el temizliği yapması sağlanmalıdır.</a:t>
            </a:r>
          </a:p>
          <a:p>
            <a:endParaRPr lang="tr-TR" dirty="0">
              <a:solidFill>
                <a:schemeClr val="tx1"/>
              </a:solidFill>
            </a:endParaRPr>
          </a:p>
        </p:txBody>
      </p:sp>
    </p:spTree>
    <p:extLst>
      <p:ext uri="{BB962C8B-B14F-4D97-AF65-F5344CB8AC3E}">
        <p14:creationId xmlns:p14="http://schemas.microsoft.com/office/powerpoint/2010/main" val="2519843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9CCB3F-DBCE-4964-9E34-8C5DE80EF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CD3E6BC6-92FC-46D4-A7F7-9E9F8F91BB88}"/>
              </a:ext>
            </a:extLst>
          </p:cNvPr>
          <p:cNvPicPr>
            <a:picLocks noChangeAspect="1"/>
          </p:cNvPicPr>
          <p:nvPr/>
        </p:nvPicPr>
        <p:blipFill rotWithShape="1">
          <a:blip r:embed="rId2"/>
          <a:srcRect r="132" b="-1"/>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3" name="İçerik Yer Tutucusu 2">
            <a:extLst>
              <a:ext uri="{FF2B5EF4-FFF2-40B4-BE49-F238E27FC236}">
                <a16:creationId xmlns:a16="http://schemas.microsoft.com/office/drawing/2014/main" id="{82D92BB7-5CD5-4242-A734-5233672C1522}"/>
              </a:ext>
            </a:extLst>
          </p:cNvPr>
          <p:cNvSpPr>
            <a:spLocks noGrp="1"/>
          </p:cNvSpPr>
          <p:nvPr>
            <p:ph idx="1"/>
          </p:nvPr>
        </p:nvSpPr>
        <p:spPr>
          <a:xfrm>
            <a:off x="7532710" y="1822449"/>
            <a:ext cx="3479419" cy="3070226"/>
          </a:xfrm>
        </p:spPr>
        <p:txBody>
          <a:bodyPr anchor="t">
            <a:normAutofit/>
          </a:bodyPr>
          <a:lstStyle/>
          <a:p>
            <a:r>
              <a:rPr lang="tr-TR" sz="2400" dirty="0"/>
              <a:t>KONAKLAMA İŞLETMELERİNDE PANDEMİYE YÖNELİK ALINABİLECEK DİĞER ÖNLEMLER</a:t>
            </a:r>
          </a:p>
        </p:txBody>
      </p:sp>
      <p:grpSp>
        <p:nvGrpSpPr>
          <p:cNvPr id="13" name="Group 12">
            <a:extLst>
              <a:ext uri="{FF2B5EF4-FFF2-40B4-BE49-F238E27FC236}">
                <a16:creationId xmlns:a16="http://schemas.microsoft.com/office/drawing/2014/main" id="{A9733A91-F958-4629-801A-3F6F1E09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F3812972-C68B-4C59-B3A7-4AF61E935D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CB3F3B7C-7909-4486-AA08-5C6B625C3A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0BD7DA8-741F-4296-9363-05EF915411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2068EFC-20FC-456F-839F-4BCFFCAA8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251C60F-B911-433E-BF75-3BBEFD0538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63246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9CCB3F-DBCE-4964-9E34-8C5DE80EF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CB9061A8-BC39-4E99-B83B-9CC0C345E5BB}"/>
              </a:ext>
            </a:extLst>
          </p:cNvPr>
          <p:cNvPicPr>
            <a:picLocks noChangeAspect="1"/>
          </p:cNvPicPr>
          <p:nvPr/>
        </p:nvPicPr>
        <p:blipFill rotWithShape="1">
          <a:blip r:embed="rId2"/>
          <a:srcRect l="27601" r="9391" b="-1"/>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3" name="İçerik Yer Tutucusu 2">
            <a:extLst>
              <a:ext uri="{FF2B5EF4-FFF2-40B4-BE49-F238E27FC236}">
                <a16:creationId xmlns:a16="http://schemas.microsoft.com/office/drawing/2014/main" id="{C51D9218-A1CB-453A-A075-DD7B2DFA633A}"/>
              </a:ext>
            </a:extLst>
          </p:cNvPr>
          <p:cNvSpPr>
            <a:spLocks noGrp="1"/>
          </p:cNvSpPr>
          <p:nvPr>
            <p:ph idx="1"/>
          </p:nvPr>
        </p:nvSpPr>
        <p:spPr>
          <a:xfrm>
            <a:off x="7532710" y="1822449"/>
            <a:ext cx="3479419" cy="3070226"/>
          </a:xfrm>
        </p:spPr>
        <p:txBody>
          <a:bodyPr anchor="t">
            <a:normAutofit/>
          </a:bodyPr>
          <a:lstStyle/>
          <a:p>
            <a:r>
              <a:rPr lang="tr-TR" sz="2800" b="1" dirty="0"/>
              <a:t>Otel girişinde ateş kontrolü</a:t>
            </a:r>
            <a:endParaRPr lang="tr-TR" sz="2800" dirty="0"/>
          </a:p>
        </p:txBody>
      </p:sp>
      <p:grpSp>
        <p:nvGrpSpPr>
          <p:cNvPr id="13" name="Group 12">
            <a:extLst>
              <a:ext uri="{FF2B5EF4-FFF2-40B4-BE49-F238E27FC236}">
                <a16:creationId xmlns:a16="http://schemas.microsoft.com/office/drawing/2014/main" id="{A9733A91-F958-4629-801A-3F6F1E09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F3812972-C68B-4C59-B3A7-4AF61E935D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CB3F3B7C-7909-4486-AA08-5C6B625C3A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0BD7DA8-741F-4296-9363-05EF915411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2068EFC-20FC-456F-839F-4BCFFCAA8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251C60F-B911-433E-BF75-3BBEFD0538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89765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266B880-42B4-4D5A-B7EC-F4EBAD7FED2C}"/>
              </a:ext>
            </a:extLst>
          </p:cNvPr>
          <p:cNvSpPr>
            <a:spLocks noGrp="1"/>
          </p:cNvSpPr>
          <p:nvPr>
            <p:ph idx="1"/>
          </p:nvPr>
        </p:nvSpPr>
        <p:spPr>
          <a:xfrm>
            <a:off x="684212" y="685800"/>
            <a:ext cx="7350079" cy="3615267"/>
          </a:xfrm>
        </p:spPr>
        <p:txBody>
          <a:bodyPr>
            <a:normAutofit/>
          </a:bodyPr>
          <a:lstStyle/>
          <a:p>
            <a:r>
              <a:rPr lang="tr-TR" sz="2400" b="1" dirty="0"/>
              <a:t>Asansörlerin sınırlı sayıda misafir tarafından kullanılması.</a:t>
            </a:r>
            <a:endParaRPr lang="tr-TR" sz="2400" dirty="0"/>
          </a:p>
          <a:p>
            <a:endParaRPr lang="tr-TR" dirty="0"/>
          </a:p>
        </p:txBody>
      </p:sp>
      <p:pic>
        <p:nvPicPr>
          <p:cNvPr id="4" name="Resim 3">
            <a:extLst>
              <a:ext uri="{FF2B5EF4-FFF2-40B4-BE49-F238E27FC236}">
                <a16:creationId xmlns:a16="http://schemas.microsoft.com/office/drawing/2014/main" id="{55909811-75FD-4DFA-8FAE-85C77BE88D50}"/>
              </a:ext>
            </a:extLst>
          </p:cNvPr>
          <p:cNvPicPr>
            <a:picLocks noChangeAspect="1"/>
          </p:cNvPicPr>
          <p:nvPr/>
        </p:nvPicPr>
        <p:blipFill rotWithShape="1">
          <a:blip r:embed="rId2"/>
          <a:srcRect l="12375" r="45584" b="-1"/>
          <a:stretch/>
        </p:blipFill>
        <p:spPr>
          <a:xfrm>
            <a:off x="8314288" y="732999"/>
            <a:ext cx="3239538" cy="4334450"/>
          </a:xfrm>
          <a:custGeom>
            <a:avLst/>
            <a:gdLst/>
            <a:ahLst/>
            <a:cxnLst/>
            <a:rect l="l" t="t" r="r" b="b"/>
            <a:pathLst>
              <a:path w="3239538" h="4334450">
                <a:moveTo>
                  <a:pt x="322464" y="0"/>
                </a:moveTo>
                <a:lnTo>
                  <a:pt x="3239538" y="0"/>
                </a:lnTo>
                <a:lnTo>
                  <a:pt x="3239538" y="4011987"/>
                </a:lnTo>
                <a:lnTo>
                  <a:pt x="2917075" y="4334450"/>
                </a:lnTo>
                <a:lnTo>
                  <a:pt x="0" y="4334450"/>
                </a:lnTo>
                <a:lnTo>
                  <a:pt x="0" y="322464"/>
                </a:lnTo>
                <a:close/>
              </a:path>
            </a:pathLst>
          </a:custGeom>
          <a:ln w="15875">
            <a:solidFill>
              <a:srgbClr val="FFFFFF">
                <a:alpha val="40000"/>
              </a:srgbClr>
            </a:solidFill>
          </a:ln>
          <a:effectLst>
            <a:innerShdw blurRad="57150" dist="38100" dir="14460000">
              <a:prstClr val="black">
                <a:alpha val="70000"/>
              </a:prstClr>
            </a:innerShdw>
          </a:effectLst>
        </p:spPr>
      </p:pic>
      <p:grpSp>
        <p:nvGrpSpPr>
          <p:cNvPr id="37" name="Group 36">
            <a:extLst>
              <a:ext uri="{FF2B5EF4-FFF2-40B4-BE49-F238E27FC236}">
                <a16:creationId xmlns:a16="http://schemas.microsoft.com/office/drawing/2014/main" id="{6B975FEB-EB22-4265-87DB-98C8B1A03E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59517"/>
            <a:ext cx="2981858" cy="3208867"/>
            <a:chOff x="9206969" y="2963333"/>
            <a:chExt cx="2981858" cy="3208867"/>
          </a:xfrm>
        </p:grpSpPr>
        <p:cxnSp>
          <p:nvCxnSpPr>
            <p:cNvPr id="38" name="Straight Connector 37">
              <a:extLst>
                <a:ext uri="{FF2B5EF4-FFF2-40B4-BE49-F238E27FC236}">
                  <a16:creationId xmlns:a16="http://schemas.microsoft.com/office/drawing/2014/main" id="{165F12FA-1912-4E22-A32D-0831ADB49A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3D85A33A-E141-4004-96FE-2B25852F78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CDBBF9A1-F02B-475F-8E25-E42F600534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C4E10861-F5C5-4FCE-BB8E-126306C8C7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9EE8BD36-DC78-4FAA-AC76-FF2D4FAD33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89303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9CCB3F-DBCE-4964-9E34-8C5DE80EF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53E9D035-3F30-4D18-BD38-D6D964D9DCF9}"/>
              </a:ext>
            </a:extLst>
          </p:cNvPr>
          <p:cNvPicPr>
            <a:picLocks noChangeAspect="1"/>
          </p:cNvPicPr>
          <p:nvPr/>
        </p:nvPicPr>
        <p:blipFill rotWithShape="1">
          <a:blip r:embed="rId2"/>
          <a:srcRect l="5589" r="7147" b="1"/>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3" name="İçerik Yer Tutucusu 2">
            <a:extLst>
              <a:ext uri="{FF2B5EF4-FFF2-40B4-BE49-F238E27FC236}">
                <a16:creationId xmlns:a16="http://schemas.microsoft.com/office/drawing/2014/main" id="{6DA326EF-4464-4AEC-93FB-BB5C7BFB1BCA}"/>
              </a:ext>
            </a:extLst>
          </p:cNvPr>
          <p:cNvSpPr>
            <a:spLocks noGrp="1"/>
          </p:cNvSpPr>
          <p:nvPr>
            <p:ph idx="1"/>
          </p:nvPr>
        </p:nvSpPr>
        <p:spPr>
          <a:xfrm>
            <a:off x="7532710" y="1822449"/>
            <a:ext cx="3479419" cy="3070226"/>
          </a:xfrm>
        </p:spPr>
        <p:txBody>
          <a:bodyPr anchor="t">
            <a:normAutofit/>
          </a:bodyPr>
          <a:lstStyle/>
          <a:p>
            <a:r>
              <a:rPr lang="tr-TR" sz="2400" b="1" dirty="0"/>
              <a:t>Odalardaki kahve istasyonları ve mini barlar </a:t>
            </a:r>
            <a:endParaRPr lang="tr-TR" sz="2400" dirty="0"/>
          </a:p>
          <a:p>
            <a:endParaRPr lang="tr-TR" sz="1400" dirty="0"/>
          </a:p>
        </p:txBody>
      </p:sp>
      <p:grpSp>
        <p:nvGrpSpPr>
          <p:cNvPr id="14" name="Group 13">
            <a:extLst>
              <a:ext uri="{FF2B5EF4-FFF2-40B4-BE49-F238E27FC236}">
                <a16:creationId xmlns:a16="http://schemas.microsoft.com/office/drawing/2014/main" id="{A9733A91-F958-4629-801A-3F6F1E09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F3812972-C68B-4C59-B3A7-4AF61E935D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B3F3B7C-7909-4486-AA08-5C6B625C3A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00BD7DA8-741F-4296-9363-05EF915411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2068EFC-20FC-456F-839F-4BCFFCAA8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251C60F-B911-433E-BF75-3BBEFD0538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26153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1479A5D3-9202-424E-AD5C-7B79E1015E05}"/>
              </a:ext>
            </a:extLst>
          </p:cNvPr>
          <p:cNvPicPr>
            <a:picLocks noChangeAspect="1"/>
          </p:cNvPicPr>
          <p:nvPr/>
        </p:nvPicPr>
        <p:blipFill rotWithShape="1">
          <a:blip r:embed="rId2"/>
          <a:srcRect l="18262" r="20724"/>
          <a:stretch/>
        </p:blipFill>
        <p:spPr>
          <a:xfrm>
            <a:off x="779966" y="860680"/>
            <a:ext cx="3152439" cy="3448851"/>
          </a:xfrm>
          <a:custGeom>
            <a:avLst/>
            <a:gdLst/>
            <a:ahLst/>
            <a:cxnLst/>
            <a:rect l="l" t="t" r="r" b="b"/>
            <a:pathLst>
              <a:path w="3152439" h="3448851">
                <a:moveTo>
                  <a:pt x="409034" y="0"/>
                </a:moveTo>
                <a:lnTo>
                  <a:pt x="3152439" y="0"/>
                </a:lnTo>
                <a:lnTo>
                  <a:pt x="3152439" y="3032147"/>
                </a:lnTo>
                <a:lnTo>
                  <a:pt x="2735735" y="3448851"/>
                </a:lnTo>
                <a:lnTo>
                  <a:pt x="0" y="3448851"/>
                </a:lnTo>
                <a:lnTo>
                  <a:pt x="0" y="409034"/>
                </a:lnTo>
                <a:close/>
              </a:path>
            </a:pathLst>
          </a:custGeom>
          <a:ln w="15875">
            <a:solidFill>
              <a:srgbClr val="FFFFFF">
                <a:alpha val="40000"/>
              </a:srgbClr>
            </a:solidFill>
          </a:ln>
          <a:effectLst>
            <a:innerShdw blurRad="57150" dist="38100" dir="14460000">
              <a:prstClr val="black">
                <a:alpha val="70000"/>
              </a:prstClr>
            </a:innerShdw>
          </a:effectLst>
        </p:spPr>
      </p:pic>
      <p:sp>
        <p:nvSpPr>
          <p:cNvPr id="3" name="İçerik Yer Tutucusu 2">
            <a:extLst>
              <a:ext uri="{FF2B5EF4-FFF2-40B4-BE49-F238E27FC236}">
                <a16:creationId xmlns:a16="http://schemas.microsoft.com/office/drawing/2014/main" id="{02A71BCE-47B7-4FEC-8661-383ABA853869}"/>
              </a:ext>
            </a:extLst>
          </p:cNvPr>
          <p:cNvSpPr>
            <a:spLocks noGrp="1"/>
          </p:cNvSpPr>
          <p:nvPr>
            <p:ph idx="1"/>
          </p:nvPr>
        </p:nvSpPr>
        <p:spPr>
          <a:xfrm>
            <a:off x="4325696" y="860679"/>
            <a:ext cx="6529117" cy="3448851"/>
          </a:xfrm>
        </p:spPr>
        <p:txBody>
          <a:bodyPr>
            <a:normAutofit fontScale="85000" lnSpcReduction="10000"/>
          </a:bodyPr>
          <a:lstStyle/>
          <a:p>
            <a:r>
              <a:rPr lang="tr-TR" sz="2400" b="1" dirty="0"/>
              <a:t>Açık büfe ve restoranlar</a:t>
            </a:r>
            <a:endParaRPr lang="tr-TR" sz="2400" dirty="0"/>
          </a:p>
          <a:p>
            <a:pPr marL="0" indent="0" algn="just">
              <a:buNone/>
            </a:pPr>
            <a:r>
              <a:rPr lang="tr-TR" sz="2400" dirty="0"/>
              <a:t>Kahvaltı büfeleri ve lobi alanında oturmak otellerin vazgeçilmezleri arasındaydı ancak şimdi misafirler bunun güvenli olmadığını düşünebilir. Açık büfeler yerine misafirlere özel tabaklar hazırlanması ve yeme ihtiyacı için lobi alanlarında paketlenmiş yiyecek seçenekleri sunulabilir. Açık büfe uygulaması devam etse bile, cam bir bölme ile misafirlerin yemeklere teması engellenmeli, servis, misafirin istekleri doğrultusunda personel tarafından yapılmalıdır.</a:t>
            </a:r>
          </a:p>
          <a:p>
            <a:endParaRPr lang="tr-TR" dirty="0"/>
          </a:p>
        </p:txBody>
      </p:sp>
    </p:spTree>
    <p:extLst>
      <p:ext uri="{BB962C8B-B14F-4D97-AF65-F5344CB8AC3E}">
        <p14:creationId xmlns:p14="http://schemas.microsoft.com/office/powerpoint/2010/main" val="3507540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9220CFE-A3C6-448E-A8C7-CEAED9325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nip Diagonal Corner Rectangle 25">
            <a:extLst>
              <a:ext uri="{FF2B5EF4-FFF2-40B4-BE49-F238E27FC236}">
                <a16:creationId xmlns:a16="http://schemas.microsoft.com/office/drawing/2014/main" id="{2E91ED80-632C-4328-8E5C-0CAF33E77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1" y="620722"/>
            <a:ext cx="3670674" cy="5286838"/>
          </a:xfrm>
          <a:prstGeom prst="snip2DiagRect">
            <a:avLst>
              <a:gd name="adj1" fmla="val 11518"/>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B75DD591-7EC8-4DAF-959B-81AB762C3CA9}"/>
              </a:ext>
            </a:extLst>
          </p:cNvPr>
          <p:cNvPicPr>
            <a:picLocks noChangeAspect="1"/>
          </p:cNvPicPr>
          <p:nvPr/>
        </p:nvPicPr>
        <p:blipFill rotWithShape="1">
          <a:blip r:embed="rId2"/>
          <a:srcRect l="13116" r="44458" b="1"/>
          <a:stretch/>
        </p:blipFill>
        <p:spPr>
          <a:xfrm>
            <a:off x="800558" y="786117"/>
            <a:ext cx="3337560" cy="4956048"/>
          </a:xfrm>
          <a:custGeom>
            <a:avLst/>
            <a:gdLst/>
            <a:ahLst/>
            <a:cxnLst/>
            <a:rect l="l" t="t" r="r" b="b"/>
            <a:pathLst>
              <a:path w="3337560" h="4956048">
                <a:moveTo>
                  <a:pt x="384420" y="0"/>
                </a:moveTo>
                <a:lnTo>
                  <a:pt x="3337560" y="0"/>
                </a:lnTo>
                <a:lnTo>
                  <a:pt x="3337560" y="4571628"/>
                </a:lnTo>
                <a:lnTo>
                  <a:pt x="2953140" y="4956048"/>
                </a:lnTo>
                <a:lnTo>
                  <a:pt x="0" y="4956048"/>
                </a:lnTo>
                <a:lnTo>
                  <a:pt x="0" y="384420"/>
                </a:lnTo>
                <a:close/>
              </a:path>
            </a:pathLst>
          </a:custGeom>
        </p:spPr>
      </p:pic>
      <p:sp>
        <p:nvSpPr>
          <p:cNvPr id="3" name="İçerik Yer Tutucusu 2">
            <a:extLst>
              <a:ext uri="{FF2B5EF4-FFF2-40B4-BE49-F238E27FC236}">
                <a16:creationId xmlns:a16="http://schemas.microsoft.com/office/drawing/2014/main" id="{552A12BB-5667-4FEB-B91B-EA47F465C4C5}"/>
              </a:ext>
            </a:extLst>
          </p:cNvPr>
          <p:cNvSpPr>
            <a:spLocks noGrp="1"/>
          </p:cNvSpPr>
          <p:nvPr>
            <p:ph idx="1"/>
          </p:nvPr>
        </p:nvSpPr>
        <p:spPr>
          <a:xfrm>
            <a:off x="4661860" y="685800"/>
            <a:ext cx="6253792" cy="3615267"/>
          </a:xfrm>
        </p:spPr>
        <p:txBody>
          <a:bodyPr>
            <a:normAutofit lnSpcReduction="10000"/>
          </a:bodyPr>
          <a:lstStyle/>
          <a:p>
            <a:pPr>
              <a:lnSpc>
                <a:spcPct val="90000"/>
              </a:lnSpc>
            </a:pPr>
            <a:r>
              <a:rPr lang="tr-TR" b="1" dirty="0" err="1"/>
              <a:t>Check</a:t>
            </a:r>
            <a:r>
              <a:rPr lang="tr-TR" b="1" dirty="0"/>
              <a:t> in, </a:t>
            </a:r>
            <a:r>
              <a:rPr lang="tr-TR" b="1" dirty="0" err="1"/>
              <a:t>check</a:t>
            </a:r>
            <a:r>
              <a:rPr lang="tr-TR" b="1" dirty="0"/>
              <a:t> </a:t>
            </a:r>
            <a:r>
              <a:rPr lang="tr-TR" b="1" dirty="0" err="1"/>
              <a:t>out</a:t>
            </a:r>
            <a:r>
              <a:rPr lang="tr-TR" b="1" dirty="0"/>
              <a:t> ve rezervasyon</a:t>
            </a:r>
            <a:endParaRPr lang="tr-TR" dirty="0"/>
          </a:p>
          <a:p>
            <a:pPr marL="0" indent="0" algn="just">
              <a:lnSpc>
                <a:spcPct val="90000"/>
              </a:lnSpc>
              <a:buNone/>
            </a:pPr>
            <a:r>
              <a:rPr lang="tr-TR" dirty="0"/>
              <a:t>Teması en aza indirmek için misafirlerin online giriş ve çıkış yapmalarını sağlayan dijital programlar kullanılabilir. Rezervasyon yaptıktan sonra </a:t>
            </a:r>
            <a:r>
              <a:rPr lang="tr-TR" dirty="0" err="1"/>
              <a:t>check</a:t>
            </a:r>
            <a:r>
              <a:rPr lang="tr-TR" dirty="0"/>
              <a:t>-in yapma, oda seçimi ve ön büro ile etkileşime girmek zorunda kalmadan telefonlarını oda anahtarı olarak kullanabilirler. Daha az insan etkileşimi için kağıtlar yerine teknolojiyi kullanacağımız bir döneme girebiliriz.</a:t>
            </a:r>
          </a:p>
          <a:p>
            <a:pPr marL="0" indent="0" algn="just">
              <a:lnSpc>
                <a:spcPct val="90000"/>
              </a:lnSpc>
              <a:buNone/>
            </a:pPr>
            <a:r>
              <a:rPr lang="tr-TR" dirty="0"/>
              <a:t>Oteller rezervasyon almadan önce konuklarının sağlık ve seyahat geçmişlerini sorabilirler, </a:t>
            </a:r>
            <a:r>
              <a:rPr lang="tr-TR" dirty="0" err="1"/>
              <a:t>corona</a:t>
            </a:r>
            <a:r>
              <a:rPr lang="tr-TR" dirty="0"/>
              <a:t> testi ve sağlık belgesi talep edebilirler.</a:t>
            </a:r>
          </a:p>
          <a:p>
            <a:pPr>
              <a:lnSpc>
                <a:spcPct val="90000"/>
              </a:lnSpc>
            </a:pPr>
            <a:endParaRPr lang="tr-TR" sz="1900" dirty="0"/>
          </a:p>
        </p:txBody>
      </p:sp>
      <p:grpSp>
        <p:nvGrpSpPr>
          <p:cNvPr id="13" name="Group 12">
            <a:extLst>
              <a:ext uri="{FF2B5EF4-FFF2-40B4-BE49-F238E27FC236}">
                <a16:creationId xmlns:a16="http://schemas.microsoft.com/office/drawing/2014/main" id="{13A271B6-83F2-4E87-A6AD-450F042D3D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9A433C90-9936-4ABD-B763-2CD6C42165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6D1147B-1DF4-4FA0-9601-3AB638E3BF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9E30F5C-D28E-4B06-847C-1104626FCFA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1B65F81-D52E-422A-BA2A-0E3294D0CD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992E9D3-9DB7-4C46-8AFB-E50194C893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995445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6FCDAA-76C3-414B-9868-73075E15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Diagonal Corner Rectangle 16">
            <a:extLst>
              <a:ext uri="{FF2B5EF4-FFF2-40B4-BE49-F238E27FC236}">
                <a16:creationId xmlns:a16="http://schemas.microsoft.com/office/drawing/2014/main" id="{02C8A649-1D4D-44CF-8C8E-C38947F4C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1" y="620722"/>
            <a:ext cx="3670674" cy="5286838"/>
          </a:xfrm>
          <a:prstGeom prst="snip2DiagRect">
            <a:avLst>
              <a:gd name="adj1" fmla="val 11518"/>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C560954B-DC9D-4A62-A1E1-1C778EA7CD87}"/>
              </a:ext>
            </a:extLst>
          </p:cNvPr>
          <p:cNvPicPr>
            <a:picLocks noChangeAspect="1"/>
          </p:cNvPicPr>
          <p:nvPr/>
        </p:nvPicPr>
        <p:blipFill>
          <a:blip r:embed="rId2"/>
          <a:stretch>
            <a:fillRect/>
          </a:stretch>
        </p:blipFill>
        <p:spPr>
          <a:xfrm>
            <a:off x="955049" y="1227425"/>
            <a:ext cx="3021544" cy="1873357"/>
          </a:xfrm>
          <a:prstGeom prst="rect">
            <a:avLst/>
          </a:prstGeom>
        </p:spPr>
      </p:pic>
      <p:pic>
        <p:nvPicPr>
          <p:cNvPr id="4" name="Resim 3">
            <a:extLst>
              <a:ext uri="{FF2B5EF4-FFF2-40B4-BE49-F238E27FC236}">
                <a16:creationId xmlns:a16="http://schemas.microsoft.com/office/drawing/2014/main" id="{73377FE6-8900-4F68-BF3D-9E1B6834C70E}"/>
              </a:ext>
            </a:extLst>
          </p:cNvPr>
          <p:cNvPicPr>
            <a:picLocks noChangeAspect="1"/>
          </p:cNvPicPr>
          <p:nvPr/>
        </p:nvPicPr>
        <p:blipFill>
          <a:blip r:embed="rId3"/>
          <a:stretch>
            <a:fillRect/>
          </a:stretch>
        </p:blipFill>
        <p:spPr>
          <a:xfrm>
            <a:off x="955048" y="4308260"/>
            <a:ext cx="3020257" cy="532859"/>
          </a:xfrm>
          <a:prstGeom prst="rect">
            <a:avLst/>
          </a:prstGeom>
        </p:spPr>
      </p:pic>
      <p:sp>
        <p:nvSpPr>
          <p:cNvPr id="3" name="İçerik Yer Tutucusu 2">
            <a:extLst>
              <a:ext uri="{FF2B5EF4-FFF2-40B4-BE49-F238E27FC236}">
                <a16:creationId xmlns:a16="http://schemas.microsoft.com/office/drawing/2014/main" id="{80D1FB70-7F4C-4CC8-B765-2EB6FA51A296}"/>
              </a:ext>
            </a:extLst>
          </p:cNvPr>
          <p:cNvSpPr>
            <a:spLocks noGrp="1"/>
          </p:cNvSpPr>
          <p:nvPr>
            <p:ph idx="1"/>
          </p:nvPr>
        </p:nvSpPr>
        <p:spPr>
          <a:xfrm>
            <a:off x="4661860" y="685800"/>
            <a:ext cx="6253792" cy="3615267"/>
          </a:xfrm>
        </p:spPr>
        <p:txBody>
          <a:bodyPr>
            <a:normAutofit/>
          </a:bodyPr>
          <a:lstStyle/>
          <a:p>
            <a:r>
              <a:rPr lang="tr-TR" sz="2400" b="1" dirty="0"/>
              <a:t>Oda temizliği</a:t>
            </a:r>
            <a:endParaRPr lang="tr-TR" sz="2400" dirty="0"/>
          </a:p>
          <a:p>
            <a:pPr marL="0" indent="0" algn="just">
              <a:buNone/>
            </a:pPr>
            <a:r>
              <a:rPr lang="tr-TR" sz="2400" dirty="0"/>
              <a:t>Konaklama esnasında temizlik hizmeti verme kalkabilir. Giriş esnasında konuklara torbalar verilebilir kirli havlular ve çarşaflar için. Odalar konuklar ayrıldıktan sonra 24 SAAT boş bırakılıp, temizlenebilir. Temizlik görevlileri bu temizliği maske ve koruyucu ekipmanlar ile yapabilir.</a:t>
            </a:r>
          </a:p>
          <a:p>
            <a:endParaRPr lang="tr-TR" dirty="0"/>
          </a:p>
        </p:txBody>
      </p:sp>
      <p:grpSp>
        <p:nvGrpSpPr>
          <p:cNvPr id="14" name="Group 13">
            <a:extLst>
              <a:ext uri="{FF2B5EF4-FFF2-40B4-BE49-F238E27FC236}">
                <a16:creationId xmlns:a16="http://schemas.microsoft.com/office/drawing/2014/main" id="{67C5301E-91B2-4536-893D-47EA274444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F83E5BFD-97A3-4CE9-8A0E-58925ADC2F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D47D4CB-D05F-43B7-8F49-A8C05F1529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5A6C8F7-8B78-4F06-BB3B-CEDC620AE1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34E8F06-BC4C-45A5-8A7F-CDF897B95FE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288604C-C490-4533-AA80-11F92325C7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984208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9CCB3F-DBCE-4964-9E34-8C5DE80EF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0A7936E5-2AC9-4E0E-BFE6-B5057C5DEC25}"/>
              </a:ext>
            </a:extLst>
          </p:cNvPr>
          <p:cNvPicPr>
            <a:picLocks noChangeAspect="1"/>
          </p:cNvPicPr>
          <p:nvPr/>
        </p:nvPicPr>
        <p:blipFill rotWithShape="1">
          <a:blip r:embed="rId2"/>
          <a:srcRect l="2742" r="31730" b="-1"/>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3" name="İçerik Yer Tutucusu 2">
            <a:extLst>
              <a:ext uri="{FF2B5EF4-FFF2-40B4-BE49-F238E27FC236}">
                <a16:creationId xmlns:a16="http://schemas.microsoft.com/office/drawing/2014/main" id="{BDC73821-41F3-496B-9DA6-8CB8B392E8C5}"/>
              </a:ext>
            </a:extLst>
          </p:cNvPr>
          <p:cNvSpPr>
            <a:spLocks noGrp="1"/>
          </p:cNvSpPr>
          <p:nvPr>
            <p:ph idx="1"/>
          </p:nvPr>
        </p:nvSpPr>
        <p:spPr>
          <a:xfrm>
            <a:off x="7532710" y="1822449"/>
            <a:ext cx="3479419" cy="3070226"/>
          </a:xfrm>
        </p:spPr>
        <p:txBody>
          <a:bodyPr anchor="t">
            <a:normAutofit fontScale="92500" lnSpcReduction="10000"/>
          </a:bodyPr>
          <a:lstStyle/>
          <a:p>
            <a:r>
              <a:rPr lang="tr-TR" b="1" dirty="0"/>
              <a:t>Odalarda kullanılan malzemeler</a:t>
            </a:r>
            <a:endParaRPr lang="tr-TR" dirty="0"/>
          </a:p>
          <a:p>
            <a:pPr marL="0" indent="0" algn="just">
              <a:buNone/>
            </a:pPr>
            <a:r>
              <a:rPr lang="tr-TR" dirty="0"/>
              <a:t>Misafirler için tutulan malzemelerde de büyük değişimler olabilir, fazla askılar yastıklar kaldırılarak banyo malzemeleri talep doğrultusunda verilebilir. Misafir havluları paketleme ile verilebilir.</a:t>
            </a:r>
          </a:p>
          <a:p>
            <a:endParaRPr lang="tr-TR" sz="1400" dirty="0"/>
          </a:p>
        </p:txBody>
      </p:sp>
      <p:grpSp>
        <p:nvGrpSpPr>
          <p:cNvPr id="13" name="Group 12">
            <a:extLst>
              <a:ext uri="{FF2B5EF4-FFF2-40B4-BE49-F238E27FC236}">
                <a16:creationId xmlns:a16="http://schemas.microsoft.com/office/drawing/2014/main" id="{A9733A91-F958-4629-801A-3F6F1E09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F3812972-C68B-4C59-B3A7-4AF61E935D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CB3F3B7C-7909-4486-AA08-5C6B625C3A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0BD7DA8-741F-4296-9363-05EF915411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2068EFC-20FC-456F-839F-4BCFFCAA8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251C60F-B911-433E-BF75-3BBEFD0538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22332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33F367-76E5-4D2A-96B1-4FD443CDD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2" name="Snip Diagonal Corner Rectangle 21">
            <a:extLst>
              <a:ext uri="{FF2B5EF4-FFF2-40B4-BE49-F238E27FC236}">
                <a16:creationId xmlns:a16="http://schemas.microsoft.com/office/drawing/2014/main" id="{6F769419-3E73-449D-B62A-0CDEC946A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8129873" cy="6858002"/>
          </a:xfrm>
          <a:prstGeom prst="snip2DiagRect">
            <a:avLst>
              <a:gd name="adj1" fmla="val 0"/>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6515200-42F9-488F-9895-6CDBCD1E87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43185F0E-78D5-4C2D-9239-D3515B4488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5BD9142-FF9C-4EED-A027-18D095481B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2F547D3-9752-4481-B3A8-50E08610B8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1999C2F-3D0D-4813-9696-83630A6FEA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C737390-C9CA-456B-9F40-D7A76EA242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5" name="İçerik Yer Tutucusu 2">
            <a:extLst>
              <a:ext uri="{FF2B5EF4-FFF2-40B4-BE49-F238E27FC236}">
                <a16:creationId xmlns:a16="http://schemas.microsoft.com/office/drawing/2014/main" id="{F30C317F-6FC1-4BAA-9004-2F7A8F8FB6CD}"/>
              </a:ext>
            </a:extLst>
          </p:cNvPr>
          <p:cNvGraphicFramePr>
            <a:graphicFrameLocks noGrp="1"/>
          </p:cNvGraphicFramePr>
          <p:nvPr>
            <p:ph idx="1"/>
            <p:extLst>
              <p:ext uri="{D42A27DB-BD31-4B8C-83A1-F6EECF244321}">
                <p14:modId xmlns:p14="http://schemas.microsoft.com/office/powerpoint/2010/main" val="3890474465"/>
              </p:ext>
            </p:extLst>
          </p:nvPr>
        </p:nvGraphicFramePr>
        <p:xfrm>
          <a:off x="940645" y="941424"/>
          <a:ext cx="6190459" cy="4768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0627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F819BF-BEC4-454B-82CF-C7F192640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11" name="Snip Diagonal Corner Rectangle 21">
            <a:extLst>
              <a:ext uri="{FF2B5EF4-FFF2-40B4-BE49-F238E27FC236}">
                <a16:creationId xmlns:a16="http://schemas.microsoft.com/office/drawing/2014/main" id="{79D5C3D0-88DD-405B-A549-4B5C3712E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212" y="641648"/>
            <a:ext cx="6575496" cy="5286838"/>
          </a:xfrm>
          <a:prstGeom prst="snip2DiagRect">
            <a:avLst>
              <a:gd name="adj1" fmla="val 8741"/>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4C5E3C9F-67E4-49FC-BBBB-F7F26294E7A3}"/>
              </a:ext>
            </a:extLst>
          </p:cNvPr>
          <p:cNvPicPr>
            <a:picLocks noChangeAspect="1"/>
          </p:cNvPicPr>
          <p:nvPr/>
        </p:nvPicPr>
        <p:blipFill>
          <a:blip r:embed="rId2"/>
          <a:stretch>
            <a:fillRect/>
          </a:stretch>
        </p:blipFill>
        <p:spPr>
          <a:xfrm>
            <a:off x="1101217" y="1487206"/>
            <a:ext cx="5641063" cy="3553869"/>
          </a:xfrm>
          <a:prstGeom prst="rect">
            <a:avLst/>
          </a:prstGeom>
        </p:spPr>
      </p:pic>
      <p:sp>
        <p:nvSpPr>
          <p:cNvPr id="3" name="İçerik Yer Tutucusu 2">
            <a:extLst>
              <a:ext uri="{FF2B5EF4-FFF2-40B4-BE49-F238E27FC236}">
                <a16:creationId xmlns:a16="http://schemas.microsoft.com/office/drawing/2014/main" id="{6F5E1EAD-4841-407E-8324-228B3267999C}"/>
              </a:ext>
            </a:extLst>
          </p:cNvPr>
          <p:cNvSpPr>
            <a:spLocks noGrp="1"/>
          </p:cNvSpPr>
          <p:nvPr>
            <p:ph idx="1"/>
          </p:nvPr>
        </p:nvSpPr>
        <p:spPr>
          <a:xfrm>
            <a:off x="7532710" y="1822449"/>
            <a:ext cx="3479419" cy="2922591"/>
          </a:xfrm>
        </p:spPr>
        <p:txBody>
          <a:bodyPr anchor="t">
            <a:normAutofit/>
          </a:bodyPr>
          <a:lstStyle/>
          <a:p>
            <a:r>
              <a:rPr lang="tr-TR" b="1" dirty="0" err="1">
                <a:solidFill>
                  <a:srgbClr val="0F496F"/>
                </a:solidFill>
              </a:rPr>
              <a:t>Fitness</a:t>
            </a:r>
            <a:r>
              <a:rPr lang="tr-TR" b="1" dirty="0">
                <a:solidFill>
                  <a:srgbClr val="0F496F"/>
                </a:solidFill>
              </a:rPr>
              <a:t> &amp; </a:t>
            </a:r>
            <a:r>
              <a:rPr lang="tr-TR" b="1" dirty="0" err="1">
                <a:solidFill>
                  <a:srgbClr val="0F496F"/>
                </a:solidFill>
              </a:rPr>
              <a:t>Spa</a:t>
            </a:r>
            <a:r>
              <a:rPr lang="tr-TR" b="1" dirty="0">
                <a:solidFill>
                  <a:srgbClr val="0F496F"/>
                </a:solidFill>
              </a:rPr>
              <a:t> alanları</a:t>
            </a:r>
            <a:endParaRPr lang="tr-TR" dirty="0">
              <a:solidFill>
                <a:srgbClr val="0F496F"/>
              </a:solidFill>
            </a:endParaRPr>
          </a:p>
          <a:p>
            <a:pPr marL="0" indent="0" algn="just">
              <a:buNone/>
            </a:pPr>
            <a:r>
              <a:rPr lang="tr-TR" dirty="0">
                <a:solidFill>
                  <a:srgbClr val="0F496F"/>
                </a:solidFill>
              </a:rPr>
              <a:t>Salgın sonrası otellerin spor salonları ve </a:t>
            </a:r>
            <a:r>
              <a:rPr lang="tr-TR" dirty="0" err="1">
                <a:solidFill>
                  <a:srgbClr val="0F496F"/>
                </a:solidFill>
              </a:rPr>
              <a:t>Spa</a:t>
            </a:r>
            <a:r>
              <a:rPr lang="tr-TR" dirty="0">
                <a:solidFill>
                  <a:srgbClr val="0F496F"/>
                </a:solidFill>
              </a:rPr>
              <a:t> alanlarında misafirlerin sosyal izolasyonu için her misafire belirli bir zaman diliminde kullanım sunulabilir.</a:t>
            </a:r>
          </a:p>
          <a:p>
            <a:endParaRPr lang="tr-TR" sz="1200" dirty="0">
              <a:solidFill>
                <a:srgbClr val="0F496F"/>
              </a:solidFill>
            </a:endParaRPr>
          </a:p>
        </p:txBody>
      </p:sp>
      <p:grpSp>
        <p:nvGrpSpPr>
          <p:cNvPr id="13" name="Group 12">
            <a:extLst>
              <a:ext uri="{FF2B5EF4-FFF2-40B4-BE49-F238E27FC236}">
                <a16:creationId xmlns:a16="http://schemas.microsoft.com/office/drawing/2014/main" id="{B29E1950-A366-48B7-8DAB-726C0DE580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624123CD-2156-4134-A3FB-C82036B5FA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82DAEA8-4DC7-4972-8972-06976C61D5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33B16A3-1C35-4E6B-88DA-2A2550F941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06381D1-240B-4A28-88D3-6ACC575DCF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C8CFC7B-B818-47F0-AE87-6B34B07D14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66154062"/>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9220CFE-A3C6-448E-A8C7-CEAED9325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nip Diagonal Corner Rectangle 25">
            <a:extLst>
              <a:ext uri="{FF2B5EF4-FFF2-40B4-BE49-F238E27FC236}">
                <a16:creationId xmlns:a16="http://schemas.microsoft.com/office/drawing/2014/main" id="{2E91ED80-632C-4328-8E5C-0CAF33E77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1" y="620722"/>
            <a:ext cx="3670674" cy="5286838"/>
          </a:xfrm>
          <a:prstGeom prst="snip2DiagRect">
            <a:avLst>
              <a:gd name="adj1" fmla="val 11518"/>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5232A1E7-A9A8-4E63-8A97-00585E630A7C}"/>
              </a:ext>
            </a:extLst>
          </p:cNvPr>
          <p:cNvPicPr>
            <a:picLocks noChangeAspect="1"/>
          </p:cNvPicPr>
          <p:nvPr/>
        </p:nvPicPr>
        <p:blipFill rotWithShape="1">
          <a:blip r:embed="rId2"/>
          <a:srcRect l="2696" r="56392" b="-1"/>
          <a:stretch/>
        </p:blipFill>
        <p:spPr>
          <a:xfrm>
            <a:off x="800558" y="786117"/>
            <a:ext cx="3337560" cy="4956048"/>
          </a:xfrm>
          <a:custGeom>
            <a:avLst/>
            <a:gdLst/>
            <a:ahLst/>
            <a:cxnLst/>
            <a:rect l="l" t="t" r="r" b="b"/>
            <a:pathLst>
              <a:path w="3337560" h="4956048">
                <a:moveTo>
                  <a:pt x="384420" y="0"/>
                </a:moveTo>
                <a:lnTo>
                  <a:pt x="3337560" y="0"/>
                </a:lnTo>
                <a:lnTo>
                  <a:pt x="3337560" y="4571628"/>
                </a:lnTo>
                <a:lnTo>
                  <a:pt x="2953140" y="4956048"/>
                </a:lnTo>
                <a:lnTo>
                  <a:pt x="0" y="4956048"/>
                </a:lnTo>
                <a:lnTo>
                  <a:pt x="0" y="384420"/>
                </a:lnTo>
                <a:close/>
              </a:path>
            </a:pathLst>
          </a:custGeom>
        </p:spPr>
      </p:pic>
      <p:sp>
        <p:nvSpPr>
          <p:cNvPr id="3" name="İçerik Yer Tutucusu 2">
            <a:extLst>
              <a:ext uri="{FF2B5EF4-FFF2-40B4-BE49-F238E27FC236}">
                <a16:creationId xmlns:a16="http://schemas.microsoft.com/office/drawing/2014/main" id="{7261D4B6-2768-4FE4-97E4-58C5FD964B32}"/>
              </a:ext>
            </a:extLst>
          </p:cNvPr>
          <p:cNvSpPr>
            <a:spLocks noGrp="1"/>
          </p:cNvSpPr>
          <p:nvPr>
            <p:ph idx="1"/>
          </p:nvPr>
        </p:nvSpPr>
        <p:spPr>
          <a:xfrm>
            <a:off x="4661860" y="685800"/>
            <a:ext cx="6253792" cy="3615267"/>
          </a:xfrm>
        </p:spPr>
        <p:txBody>
          <a:bodyPr>
            <a:normAutofit/>
          </a:bodyPr>
          <a:lstStyle/>
          <a:p>
            <a:r>
              <a:rPr lang="tr-TR" b="1" dirty="0"/>
              <a:t>- Merkezi sistem havalandırma</a:t>
            </a:r>
            <a:endParaRPr lang="tr-TR" dirty="0"/>
          </a:p>
          <a:p>
            <a:pPr marL="0" indent="0" algn="just">
              <a:buNone/>
            </a:pPr>
            <a:r>
              <a:rPr lang="tr-TR" dirty="0"/>
              <a:t>Virüsün klimalar ile yayılıp yayılmadığı tartışılırken, merkezi sistem klima kullanan otellerin düzenli temizlik ve bakım yaparak bunu belgelerle misafirlerine kanıtlamaları gerekebilir. Misafirler merkezi sistem klimaları hiç kullanmadan konaklamak isteyebilirler ancak bu da oteller için kişisel iklimlendirme ihtiyaçlarını doğurabilir.</a:t>
            </a:r>
          </a:p>
          <a:p>
            <a:endParaRPr lang="tr-TR" dirty="0"/>
          </a:p>
        </p:txBody>
      </p:sp>
      <p:grpSp>
        <p:nvGrpSpPr>
          <p:cNvPr id="27" name="Group 26">
            <a:extLst>
              <a:ext uri="{FF2B5EF4-FFF2-40B4-BE49-F238E27FC236}">
                <a16:creationId xmlns:a16="http://schemas.microsoft.com/office/drawing/2014/main" id="{13A271B6-83F2-4E87-A6AD-450F042D3D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8" name="Straight Connector 27">
              <a:extLst>
                <a:ext uri="{FF2B5EF4-FFF2-40B4-BE49-F238E27FC236}">
                  <a16:creationId xmlns:a16="http://schemas.microsoft.com/office/drawing/2014/main" id="{9A433C90-9936-4ABD-B763-2CD6C42165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6D1147B-1DF4-4FA0-9601-3AB638E3BF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89E30F5C-D28E-4B06-847C-1104626FCFA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1B65F81-D52E-422A-BA2A-0E3294D0CD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3992E9D3-9DB7-4C46-8AFB-E50194C893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303111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9220CFE-A3C6-448E-A8C7-CEAED9325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nip Diagonal Corner Rectangle 25">
            <a:extLst>
              <a:ext uri="{FF2B5EF4-FFF2-40B4-BE49-F238E27FC236}">
                <a16:creationId xmlns:a16="http://schemas.microsoft.com/office/drawing/2014/main" id="{2E91ED80-632C-4328-8E5C-0CAF33E77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1" y="620722"/>
            <a:ext cx="3670674" cy="5286838"/>
          </a:xfrm>
          <a:prstGeom prst="snip2DiagRect">
            <a:avLst>
              <a:gd name="adj1" fmla="val 11518"/>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DCE9E827-8DEE-4F26-B460-9640D2D5E058}"/>
              </a:ext>
            </a:extLst>
          </p:cNvPr>
          <p:cNvPicPr>
            <a:picLocks noChangeAspect="1"/>
          </p:cNvPicPr>
          <p:nvPr/>
        </p:nvPicPr>
        <p:blipFill rotWithShape="1">
          <a:blip r:embed="rId2"/>
          <a:srcRect l="37409" r="23531" b="-1"/>
          <a:stretch/>
        </p:blipFill>
        <p:spPr>
          <a:xfrm>
            <a:off x="800558" y="786117"/>
            <a:ext cx="3337560" cy="4956048"/>
          </a:xfrm>
          <a:custGeom>
            <a:avLst/>
            <a:gdLst/>
            <a:ahLst/>
            <a:cxnLst/>
            <a:rect l="l" t="t" r="r" b="b"/>
            <a:pathLst>
              <a:path w="3337560" h="4956048">
                <a:moveTo>
                  <a:pt x="384420" y="0"/>
                </a:moveTo>
                <a:lnTo>
                  <a:pt x="3337560" y="0"/>
                </a:lnTo>
                <a:lnTo>
                  <a:pt x="3337560" y="4571628"/>
                </a:lnTo>
                <a:lnTo>
                  <a:pt x="2953140" y="4956048"/>
                </a:lnTo>
                <a:lnTo>
                  <a:pt x="0" y="4956048"/>
                </a:lnTo>
                <a:lnTo>
                  <a:pt x="0" y="384420"/>
                </a:lnTo>
                <a:close/>
              </a:path>
            </a:pathLst>
          </a:custGeom>
        </p:spPr>
      </p:pic>
      <p:sp>
        <p:nvSpPr>
          <p:cNvPr id="3" name="İçerik Yer Tutucusu 2">
            <a:extLst>
              <a:ext uri="{FF2B5EF4-FFF2-40B4-BE49-F238E27FC236}">
                <a16:creationId xmlns:a16="http://schemas.microsoft.com/office/drawing/2014/main" id="{5E6442F7-8D84-4088-902A-8715A3708DA1}"/>
              </a:ext>
            </a:extLst>
          </p:cNvPr>
          <p:cNvSpPr>
            <a:spLocks noGrp="1"/>
          </p:cNvSpPr>
          <p:nvPr>
            <p:ph idx="1"/>
          </p:nvPr>
        </p:nvSpPr>
        <p:spPr>
          <a:xfrm>
            <a:off x="4661860" y="685800"/>
            <a:ext cx="6253792" cy="3615267"/>
          </a:xfrm>
        </p:spPr>
        <p:txBody>
          <a:bodyPr>
            <a:normAutofit/>
          </a:bodyPr>
          <a:lstStyle/>
          <a:p>
            <a:r>
              <a:rPr lang="tr-TR" b="1" dirty="0"/>
              <a:t>Otel çalışanlarının maske ve ekipman kullanımı</a:t>
            </a:r>
            <a:endParaRPr lang="tr-TR" dirty="0"/>
          </a:p>
          <a:p>
            <a:pPr marL="0" indent="0" algn="just">
              <a:buNone/>
            </a:pPr>
            <a:r>
              <a:rPr lang="tr-TR" dirty="0"/>
              <a:t>İş Sağlığı ve Güvenliği Uzmanları otel çalışanlarının sağlık ve güvenliği ile ilgili tedbirlere bir çok yenilik getirebilir. Koruyucu ekipman kullanımı artık yalnızca çalışanların sağlığını değil, konukları da etkileyeceği için belirlenen önlemleri almak çalışanların tercihinde değil mecburiyete tabi olabilir.</a:t>
            </a:r>
          </a:p>
          <a:p>
            <a:endParaRPr lang="tr-TR" dirty="0"/>
          </a:p>
        </p:txBody>
      </p:sp>
      <p:grpSp>
        <p:nvGrpSpPr>
          <p:cNvPr id="13" name="Group 12">
            <a:extLst>
              <a:ext uri="{FF2B5EF4-FFF2-40B4-BE49-F238E27FC236}">
                <a16:creationId xmlns:a16="http://schemas.microsoft.com/office/drawing/2014/main" id="{13A271B6-83F2-4E87-A6AD-450F042D3D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9A433C90-9936-4ABD-B763-2CD6C42165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6D1147B-1DF4-4FA0-9601-3AB638E3BF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9E30F5C-D28E-4B06-847C-1104626FCFA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1B65F81-D52E-422A-BA2A-0E3294D0CD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992E9D3-9DB7-4C46-8AFB-E50194C893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595909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12" name="Group 11">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13" name="Straight Connector 12">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9" name="Rectangle 18">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93F8A6D5-5D3C-4FA9-9C1B-9CE81C28FBC1}"/>
              </a:ext>
            </a:extLst>
          </p:cNvPr>
          <p:cNvSpPr>
            <a:spLocks noGrp="1"/>
          </p:cNvSpPr>
          <p:nvPr>
            <p:ph idx="1"/>
          </p:nvPr>
        </p:nvSpPr>
        <p:spPr>
          <a:xfrm>
            <a:off x="6516553" y="685800"/>
            <a:ext cx="4754563" cy="5410200"/>
          </a:xfrm>
        </p:spPr>
        <p:txBody>
          <a:bodyPr>
            <a:normAutofit/>
          </a:bodyPr>
          <a:lstStyle/>
          <a:p>
            <a:pPr marL="0" indent="0">
              <a:lnSpc>
                <a:spcPct val="90000"/>
              </a:lnSpc>
              <a:buNone/>
            </a:pPr>
            <a:r>
              <a:rPr lang="tr-TR" sz="1700" b="1">
                <a:solidFill>
                  <a:srgbClr val="FFFFFF"/>
                </a:solidFill>
              </a:rPr>
              <a:t>SONUÇ</a:t>
            </a:r>
          </a:p>
          <a:p>
            <a:pPr marL="0" indent="0">
              <a:lnSpc>
                <a:spcPct val="90000"/>
              </a:lnSpc>
              <a:buNone/>
            </a:pPr>
            <a:r>
              <a:rPr lang="tr-TR" sz="1700">
                <a:solidFill>
                  <a:srgbClr val="FFFFFF"/>
                </a:solidFill>
              </a:rPr>
              <a:t>1.Mevcut pandeminin etkilerinin tam olarak ne zaman sonlanacağı henüz net olarak ön görülememektedir. Ancak uzun kısıtlamalarla geçirdiğimiz şu günlerde insanların tatil ihtiyaçları her zamankinden daha fazla olacağı kesindir. Dolayısı ile süreç sonunda en yoğun talep yine turizm sektörüne olacağı düşünülmektedir.</a:t>
            </a:r>
          </a:p>
          <a:p>
            <a:pPr marL="0" indent="0">
              <a:lnSpc>
                <a:spcPct val="90000"/>
              </a:lnSpc>
              <a:buNone/>
            </a:pPr>
            <a:r>
              <a:rPr lang="tr-TR" sz="1700">
                <a:solidFill>
                  <a:srgbClr val="FFFFFF"/>
                </a:solidFill>
              </a:rPr>
              <a:t>2.Otel yöneticilerinin pandemi sonrasına iyi hazırlanmaları önemlidir. Otelleri sanki yeniden açıyormuş gibi her şeyi yeni baştan planlamaları ve teknoloji yatırımlarını artırmaları gerekmektedir. </a:t>
            </a:r>
          </a:p>
          <a:p>
            <a:pPr marL="0" indent="0">
              <a:lnSpc>
                <a:spcPct val="90000"/>
              </a:lnSpc>
              <a:buNone/>
            </a:pPr>
            <a:r>
              <a:rPr lang="tr-TR" sz="1700">
                <a:solidFill>
                  <a:srgbClr val="FFFFFF"/>
                </a:solidFill>
              </a:rPr>
              <a:t>3. All inclusive (her şey dahil)sistemi, Türkiye’nin en önemli tercih nedenlerinden biridir. Bu sistemin de başta sosyal mesafe olmak üzere yeniden yapılandırılması gerekmektedir. </a:t>
            </a:r>
          </a:p>
          <a:p>
            <a:pPr marL="0" indent="0">
              <a:lnSpc>
                <a:spcPct val="90000"/>
              </a:lnSpc>
              <a:buNone/>
            </a:pPr>
            <a:endParaRPr lang="tr-TR" sz="1700">
              <a:solidFill>
                <a:srgbClr val="FFFFFF"/>
              </a:solidFill>
            </a:endParaRPr>
          </a:p>
          <a:p>
            <a:pPr marL="0" indent="0">
              <a:lnSpc>
                <a:spcPct val="90000"/>
              </a:lnSpc>
              <a:buNone/>
            </a:pPr>
            <a:endParaRPr lang="tr-TR" sz="1700" b="1">
              <a:solidFill>
                <a:srgbClr val="FFFFFF"/>
              </a:solidFill>
            </a:endParaRPr>
          </a:p>
        </p:txBody>
      </p:sp>
    </p:spTree>
    <p:extLst>
      <p:ext uri="{BB962C8B-B14F-4D97-AF65-F5344CB8AC3E}">
        <p14:creationId xmlns:p14="http://schemas.microsoft.com/office/powerpoint/2010/main" val="6541945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12" name="Group 11">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13" name="Straight Connector 12">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9" name="Rectangle 18">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15E3211A-2BAD-497C-ADD9-AD225715B900}"/>
              </a:ext>
            </a:extLst>
          </p:cNvPr>
          <p:cNvSpPr>
            <a:spLocks noGrp="1"/>
          </p:cNvSpPr>
          <p:nvPr>
            <p:ph idx="1"/>
          </p:nvPr>
        </p:nvSpPr>
        <p:spPr>
          <a:xfrm>
            <a:off x="6516553" y="685800"/>
            <a:ext cx="4754563" cy="5410200"/>
          </a:xfrm>
        </p:spPr>
        <p:txBody>
          <a:bodyPr>
            <a:normAutofit/>
          </a:bodyPr>
          <a:lstStyle/>
          <a:p>
            <a:r>
              <a:rPr lang="tr-TR" sz="1800">
                <a:solidFill>
                  <a:srgbClr val="FFFFFF"/>
                </a:solidFill>
              </a:rPr>
              <a:t>4. Last Minute satışlarının artış göstereceği düşünülmeli, ve iç turizm pazarına hazırlıklı olunması gerekmektedir.</a:t>
            </a:r>
          </a:p>
          <a:p>
            <a:r>
              <a:rPr lang="tr-TR" sz="1800">
                <a:solidFill>
                  <a:srgbClr val="FFFFFF"/>
                </a:solidFill>
              </a:rPr>
              <a:t>5. İşletmenin doluluk oranlarına dikkat edilmelidir.  Ne kadar az misafir ağırlanırsa kontrol o kadar etkin sağlanacaktır.</a:t>
            </a:r>
          </a:p>
          <a:p>
            <a:r>
              <a:rPr lang="tr-TR" sz="1800">
                <a:solidFill>
                  <a:srgbClr val="FFFFFF"/>
                </a:solidFill>
              </a:rPr>
              <a:t>6. Personel ve misafiri eğitici bilgiler her yere dağıtılmalıdır. Bu bildirilerde hijyene dayanıklı bilgiler verilmelidir.</a:t>
            </a:r>
          </a:p>
          <a:p>
            <a:r>
              <a:rPr lang="tr-TR" sz="1800">
                <a:solidFill>
                  <a:srgbClr val="FFFFFF"/>
                </a:solidFill>
              </a:rPr>
              <a:t>7.Otelin açık ve kapalı bir çok noktasına dezenfektan konulmalı, hijyen konusunda algının sürekli canlı tutulması gerekmektedir. </a:t>
            </a:r>
          </a:p>
        </p:txBody>
      </p:sp>
    </p:spTree>
    <p:extLst>
      <p:ext uri="{BB962C8B-B14F-4D97-AF65-F5344CB8AC3E}">
        <p14:creationId xmlns:p14="http://schemas.microsoft.com/office/powerpoint/2010/main" val="11542640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1BBDC9-2DC6-4959-AC3D-49A5DCB05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74BB55-8517-4CFE-9389-81D0E6F8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12" name="Group 11">
            <a:extLst>
              <a:ext uri="{FF2B5EF4-FFF2-40B4-BE49-F238E27FC236}">
                <a16:creationId xmlns:a16="http://schemas.microsoft.com/office/drawing/2014/main" id="{A3F7C935-E41E-4E8D-91DF-D3BAB9521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45" y="4435646"/>
            <a:ext cx="1419541" cy="1660354"/>
            <a:chOff x="10292292" y="2963333"/>
            <a:chExt cx="1896535" cy="2218267"/>
          </a:xfrm>
        </p:grpSpPr>
        <p:cxnSp>
          <p:nvCxnSpPr>
            <p:cNvPr id="13" name="Straight Connector 12">
              <a:extLst>
                <a:ext uri="{FF2B5EF4-FFF2-40B4-BE49-F238E27FC236}">
                  <a16:creationId xmlns:a16="http://schemas.microsoft.com/office/drawing/2014/main" id="{4FB64230-1B44-4C76-9885-0BBE5C736C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3F7F181-4FFE-4F8E-A3D0-1A8ECDEFFB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0292292" y="3190344"/>
              <a:ext cx="1896535"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66495D-EC57-44E4-8DED-0DC2E07AA2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E0DA2F2-D672-4417-8072-9ED4FA5CC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0E8BACB-AEC7-46A5-A3AD-4D1BBE8715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19" name="Rectangle 18">
            <a:extLst>
              <a:ext uri="{FF2B5EF4-FFF2-40B4-BE49-F238E27FC236}">
                <a16:creationId xmlns:a16="http://schemas.microsoft.com/office/drawing/2014/main" id="{08452CCF-4A27-488A-AAF4-424933C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4212" y="0"/>
            <a:ext cx="4657345"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376101E1-8C65-4EE9-9122-4D8EE473B695}"/>
              </a:ext>
            </a:extLst>
          </p:cNvPr>
          <p:cNvSpPr>
            <a:spLocks noGrp="1"/>
          </p:cNvSpPr>
          <p:nvPr>
            <p:ph idx="1"/>
          </p:nvPr>
        </p:nvSpPr>
        <p:spPr>
          <a:xfrm>
            <a:off x="6516553" y="685800"/>
            <a:ext cx="4754563" cy="5410200"/>
          </a:xfrm>
        </p:spPr>
        <p:txBody>
          <a:bodyPr>
            <a:normAutofit/>
          </a:bodyPr>
          <a:lstStyle/>
          <a:p>
            <a:r>
              <a:rPr lang="tr-TR" sz="1800">
                <a:solidFill>
                  <a:srgbClr val="FFFFFF"/>
                </a:solidFill>
              </a:rPr>
              <a:t>8. Otel atıkları için extra hassasiyet gösterilmeli, bu noktada alternatif çözümler üretilmelidir.</a:t>
            </a:r>
          </a:p>
          <a:p>
            <a:r>
              <a:rPr lang="tr-TR" sz="1800">
                <a:solidFill>
                  <a:srgbClr val="FFFFFF"/>
                </a:solidFill>
              </a:rPr>
              <a:t>9.Toplantılar aza indirgenmeli. Toplantı şart ise yine şahıslar arasında mesafe korunmalıdır.</a:t>
            </a:r>
          </a:p>
          <a:p>
            <a:r>
              <a:rPr lang="tr-TR" sz="1800">
                <a:solidFill>
                  <a:srgbClr val="FFFFFF"/>
                </a:solidFill>
              </a:rPr>
              <a:t>10.Herkes kendi kalemini, araç gerecini kullanmalıdır. Ortak kullanımda olan araç gereçlerde yine kullanılmadan önce dezenfekte edilmelidir. Personel kıyafetleri artık her gün değiştirilmeli, özellikle yiyecek-içecek ve kat hizmetleri personelleri.</a:t>
            </a:r>
          </a:p>
          <a:p>
            <a:r>
              <a:rPr lang="tr-TR" sz="1800">
                <a:solidFill>
                  <a:srgbClr val="FFFFFF"/>
                </a:solidFill>
              </a:rPr>
              <a:t>11. Tüm personel sürekli eğitimden geçirilmeli, hijyen ve sanitasyonun işletmenin bir numaralı önceliği olduğu personele benimsetilmelidir. </a:t>
            </a:r>
          </a:p>
          <a:p>
            <a:endParaRPr lang="tr-TR" sz="1800">
              <a:solidFill>
                <a:srgbClr val="FFFFFF"/>
              </a:solidFill>
            </a:endParaRPr>
          </a:p>
        </p:txBody>
      </p:sp>
    </p:spTree>
    <p:extLst>
      <p:ext uri="{BB962C8B-B14F-4D97-AF65-F5344CB8AC3E}">
        <p14:creationId xmlns:p14="http://schemas.microsoft.com/office/powerpoint/2010/main" val="33663069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9CCB3F-DBCE-4964-9E34-8C5DE80EF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4A0E43ED-64FC-412E-8114-C3D00A329E11}"/>
              </a:ext>
            </a:extLst>
          </p:cNvPr>
          <p:cNvSpPr>
            <a:spLocks noGrp="1"/>
          </p:cNvSpPr>
          <p:nvPr>
            <p:ph idx="1"/>
          </p:nvPr>
        </p:nvSpPr>
        <p:spPr>
          <a:xfrm>
            <a:off x="7532710" y="1822449"/>
            <a:ext cx="3479419" cy="3070226"/>
          </a:xfrm>
        </p:spPr>
        <p:txBody>
          <a:bodyPr anchor="t">
            <a:normAutofit/>
          </a:bodyPr>
          <a:lstStyle/>
          <a:p>
            <a:pPr marL="0" indent="0">
              <a:buNone/>
            </a:pPr>
            <a:r>
              <a:rPr lang="tr-TR" sz="3200" dirty="0"/>
              <a:t>TEŞEKKÜR EDERİM…</a:t>
            </a:r>
          </a:p>
          <a:p>
            <a:pPr marL="0" indent="0">
              <a:buNone/>
            </a:pPr>
            <a:endParaRPr lang="tr-TR" sz="1400" dirty="0"/>
          </a:p>
        </p:txBody>
      </p:sp>
      <p:grpSp>
        <p:nvGrpSpPr>
          <p:cNvPr id="13" name="Group 12">
            <a:extLst>
              <a:ext uri="{FF2B5EF4-FFF2-40B4-BE49-F238E27FC236}">
                <a16:creationId xmlns:a16="http://schemas.microsoft.com/office/drawing/2014/main" id="{A9733A91-F958-4629-801A-3F6F1E09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F3812972-C68B-4C59-B3A7-4AF61E935D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CB3F3B7C-7909-4486-AA08-5C6B625C3A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0BD7DA8-741F-4296-9363-05EF915411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2068EFC-20FC-456F-839F-4BCFFCAA8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251C60F-B911-433E-BF75-3BBEFD0538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2" name="Resim 11">
            <a:extLst>
              <a:ext uri="{FF2B5EF4-FFF2-40B4-BE49-F238E27FC236}">
                <a16:creationId xmlns:a16="http://schemas.microsoft.com/office/drawing/2014/main" id="{1B35A53E-DA71-4B51-8BBA-7B4B7674F542}"/>
              </a:ext>
            </a:extLst>
          </p:cNvPr>
          <p:cNvPicPr>
            <a:picLocks noChangeAspect="1"/>
          </p:cNvPicPr>
          <p:nvPr/>
        </p:nvPicPr>
        <p:blipFill rotWithShape="1">
          <a:blip r:embed="rId2"/>
          <a:srcRect l="21150" t="18799" r="5500" b="7734"/>
          <a:stretch/>
        </p:blipFill>
        <p:spPr>
          <a:xfrm>
            <a:off x="0" y="-5454"/>
            <a:ext cx="12192000" cy="6868908"/>
          </a:xfrm>
          <a:prstGeom prst="rect">
            <a:avLst/>
          </a:prstGeom>
        </p:spPr>
      </p:pic>
    </p:spTree>
    <p:extLst>
      <p:ext uri="{BB962C8B-B14F-4D97-AF65-F5344CB8AC3E}">
        <p14:creationId xmlns:p14="http://schemas.microsoft.com/office/powerpoint/2010/main" val="1925933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ADCCE00-BD0F-43A8-83AF-73CB9036A10B}"/>
              </a:ext>
            </a:extLst>
          </p:cNvPr>
          <p:cNvSpPr>
            <a:spLocks noGrp="1"/>
          </p:cNvSpPr>
          <p:nvPr>
            <p:ph type="title"/>
          </p:nvPr>
        </p:nvSpPr>
        <p:spPr>
          <a:xfrm>
            <a:off x="640290" y="685800"/>
            <a:ext cx="4818656" cy="4603749"/>
          </a:xfrm>
        </p:spPr>
        <p:txBody>
          <a:bodyPr>
            <a:normAutofit/>
          </a:bodyPr>
          <a:lstStyle/>
          <a:p>
            <a:pPr algn="r"/>
            <a:r>
              <a:rPr lang="tr-TR" sz="5200" dirty="0"/>
              <a:t>Krizler ve Turizm</a:t>
            </a:r>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8B20B03F-F682-4B43-953E-52500FECF46D}"/>
              </a:ext>
            </a:extLst>
          </p:cNvPr>
          <p:cNvSpPr>
            <a:spLocks noGrp="1"/>
          </p:cNvSpPr>
          <p:nvPr>
            <p:ph idx="1"/>
          </p:nvPr>
        </p:nvSpPr>
        <p:spPr>
          <a:xfrm>
            <a:off x="6625651" y="685800"/>
            <a:ext cx="4878959" cy="4603750"/>
          </a:xfrm>
        </p:spPr>
        <p:txBody>
          <a:bodyPr>
            <a:normAutofit/>
          </a:bodyPr>
          <a:lstStyle/>
          <a:p>
            <a:pPr algn="just">
              <a:lnSpc>
                <a:spcPct val="90000"/>
              </a:lnSpc>
            </a:pPr>
            <a:r>
              <a:rPr lang="tr-TR" dirty="0">
                <a:solidFill>
                  <a:schemeClr val="tx1"/>
                </a:solidFill>
              </a:rPr>
              <a:t>Krizleri aniden ortaya çıkan, beklenmeyen, öngörülemeyen, imajı olumsuz yönde etkileyen ve ekonomik ve sosyal açıdan kayıplara yol açan olaylar şeklinde ele almak mümkündür. Krizler ne kadar iyi yönetilirse yönetilsin işletmeler veya bölgeler üzerinde bir takım olumsuz etkilere sebep olmaktadır. Birçok farklı sektör ile bağlantı içerisinde bulunan turizm sektörünün de ortaya çıkan krizlerden etkilendiğini belirtmek mümkündür (</a:t>
            </a:r>
            <a:r>
              <a:rPr lang="tr-TR" dirty="0" err="1">
                <a:solidFill>
                  <a:schemeClr val="tx1"/>
                </a:solidFill>
              </a:rPr>
              <a:t>Çeti</a:t>
            </a:r>
            <a:r>
              <a:rPr lang="tr-TR" dirty="0">
                <a:solidFill>
                  <a:schemeClr val="tx1"/>
                </a:solidFill>
              </a:rPr>
              <a:t> ve Ünlüönen,2019).</a:t>
            </a:r>
          </a:p>
        </p:txBody>
      </p:sp>
    </p:spTree>
    <p:extLst>
      <p:ext uri="{BB962C8B-B14F-4D97-AF65-F5344CB8AC3E}">
        <p14:creationId xmlns:p14="http://schemas.microsoft.com/office/powerpoint/2010/main" val="848439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9220CFE-A3C6-448E-A8C7-CEAED9325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nip Diagonal Corner Rectangle 25">
            <a:extLst>
              <a:ext uri="{FF2B5EF4-FFF2-40B4-BE49-F238E27FC236}">
                <a16:creationId xmlns:a16="http://schemas.microsoft.com/office/drawing/2014/main" id="{2E91ED80-632C-4328-8E5C-0CAF33E77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1" y="620722"/>
            <a:ext cx="3670674" cy="5286838"/>
          </a:xfrm>
          <a:prstGeom prst="snip2DiagRect">
            <a:avLst>
              <a:gd name="adj1" fmla="val 11518"/>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1803E0D6-927E-44CA-B591-E2E5740CCAAE}"/>
              </a:ext>
            </a:extLst>
          </p:cNvPr>
          <p:cNvPicPr>
            <a:picLocks noChangeAspect="1"/>
          </p:cNvPicPr>
          <p:nvPr/>
        </p:nvPicPr>
        <p:blipFill rotWithShape="1">
          <a:blip r:embed="rId2"/>
          <a:srcRect l="34992" r="25444" b="2"/>
          <a:stretch/>
        </p:blipFill>
        <p:spPr>
          <a:xfrm>
            <a:off x="800558" y="786117"/>
            <a:ext cx="3337560" cy="4956048"/>
          </a:xfrm>
          <a:custGeom>
            <a:avLst/>
            <a:gdLst/>
            <a:ahLst/>
            <a:cxnLst/>
            <a:rect l="l" t="t" r="r" b="b"/>
            <a:pathLst>
              <a:path w="3337560" h="4956048">
                <a:moveTo>
                  <a:pt x="384420" y="0"/>
                </a:moveTo>
                <a:lnTo>
                  <a:pt x="3337560" y="0"/>
                </a:lnTo>
                <a:lnTo>
                  <a:pt x="3337560" y="4571628"/>
                </a:lnTo>
                <a:lnTo>
                  <a:pt x="2953140" y="4956048"/>
                </a:lnTo>
                <a:lnTo>
                  <a:pt x="0" y="4956048"/>
                </a:lnTo>
                <a:lnTo>
                  <a:pt x="0" y="384420"/>
                </a:lnTo>
                <a:close/>
              </a:path>
            </a:pathLst>
          </a:custGeom>
        </p:spPr>
      </p:pic>
      <p:sp>
        <p:nvSpPr>
          <p:cNvPr id="3" name="İçerik Yer Tutucusu 2">
            <a:extLst>
              <a:ext uri="{FF2B5EF4-FFF2-40B4-BE49-F238E27FC236}">
                <a16:creationId xmlns:a16="http://schemas.microsoft.com/office/drawing/2014/main" id="{BD3D7ECA-8BE7-4DEE-86B6-CC757EE37AB5}"/>
              </a:ext>
            </a:extLst>
          </p:cNvPr>
          <p:cNvSpPr>
            <a:spLocks noGrp="1"/>
          </p:cNvSpPr>
          <p:nvPr>
            <p:ph idx="1"/>
          </p:nvPr>
        </p:nvSpPr>
        <p:spPr>
          <a:xfrm>
            <a:off x="4661860" y="685800"/>
            <a:ext cx="6253792" cy="3615267"/>
          </a:xfrm>
        </p:spPr>
        <p:txBody>
          <a:bodyPr>
            <a:normAutofit/>
          </a:bodyPr>
          <a:lstStyle/>
          <a:p>
            <a:pPr algn="just"/>
            <a:r>
              <a:rPr lang="tr-TR" sz="2400" dirty="0"/>
              <a:t>Turizm sektörünün pazardaki algıların ani değişiklikleri karşısında kırılgan olduğu ve insan ya da doğa kaynaklı olayların en popüler turizm destinasyonlarının bile sahip olduğu itibarı, arzu edilirliğini ve pazarlana bilirliğini bir gecede değiştirebileceği belirtilmektedir (</a:t>
            </a:r>
            <a:r>
              <a:rPr lang="tr-TR" sz="2400" dirty="0" err="1"/>
              <a:t>Beirman</a:t>
            </a:r>
            <a:r>
              <a:rPr lang="tr-TR" sz="2400" dirty="0"/>
              <a:t>, 2003).</a:t>
            </a:r>
          </a:p>
        </p:txBody>
      </p:sp>
      <p:grpSp>
        <p:nvGrpSpPr>
          <p:cNvPr id="27" name="Group 26">
            <a:extLst>
              <a:ext uri="{FF2B5EF4-FFF2-40B4-BE49-F238E27FC236}">
                <a16:creationId xmlns:a16="http://schemas.microsoft.com/office/drawing/2014/main" id="{13A271B6-83F2-4E87-A6AD-450F042D3D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8" name="Straight Connector 27">
              <a:extLst>
                <a:ext uri="{FF2B5EF4-FFF2-40B4-BE49-F238E27FC236}">
                  <a16:creationId xmlns:a16="http://schemas.microsoft.com/office/drawing/2014/main" id="{9A433C90-9936-4ABD-B763-2CD6C42165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6D1147B-1DF4-4FA0-9601-3AB638E3BF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89E30F5C-D28E-4B06-847C-1104626FCFA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1B65F81-D52E-422A-BA2A-0E3294D0CD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3992E9D3-9DB7-4C46-8AFB-E50194C893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23473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9220CFE-A3C6-448E-A8C7-CEAED9325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nip Diagonal Corner Rectangle 25">
            <a:extLst>
              <a:ext uri="{FF2B5EF4-FFF2-40B4-BE49-F238E27FC236}">
                <a16:creationId xmlns:a16="http://schemas.microsoft.com/office/drawing/2014/main" id="{2E91ED80-632C-4328-8E5C-0CAF33E77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1" y="620722"/>
            <a:ext cx="3670674" cy="5286838"/>
          </a:xfrm>
          <a:prstGeom prst="snip2DiagRect">
            <a:avLst>
              <a:gd name="adj1" fmla="val 11518"/>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8E7635DB-F78E-4439-AFCC-479D3B842D3D}"/>
              </a:ext>
            </a:extLst>
          </p:cNvPr>
          <p:cNvPicPr>
            <a:picLocks noChangeAspect="1"/>
          </p:cNvPicPr>
          <p:nvPr/>
        </p:nvPicPr>
        <p:blipFill rotWithShape="1">
          <a:blip r:embed="rId2"/>
          <a:srcRect l="53117" r="8329" b="-1"/>
          <a:stretch/>
        </p:blipFill>
        <p:spPr>
          <a:xfrm>
            <a:off x="800558" y="786117"/>
            <a:ext cx="3337560" cy="4956048"/>
          </a:xfrm>
          <a:custGeom>
            <a:avLst/>
            <a:gdLst/>
            <a:ahLst/>
            <a:cxnLst/>
            <a:rect l="l" t="t" r="r" b="b"/>
            <a:pathLst>
              <a:path w="3337560" h="4956048">
                <a:moveTo>
                  <a:pt x="384420" y="0"/>
                </a:moveTo>
                <a:lnTo>
                  <a:pt x="3337560" y="0"/>
                </a:lnTo>
                <a:lnTo>
                  <a:pt x="3337560" y="4571628"/>
                </a:lnTo>
                <a:lnTo>
                  <a:pt x="2953140" y="4956048"/>
                </a:lnTo>
                <a:lnTo>
                  <a:pt x="0" y="4956048"/>
                </a:lnTo>
                <a:lnTo>
                  <a:pt x="0" y="384420"/>
                </a:lnTo>
                <a:close/>
              </a:path>
            </a:pathLst>
          </a:custGeom>
        </p:spPr>
      </p:pic>
      <p:sp>
        <p:nvSpPr>
          <p:cNvPr id="3" name="İçerik Yer Tutucusu 2">
            <a:extLst>
              <a:ext uri="{FF2B5EF4-FFF2-40B4-BE49-F238E27FC236}">
                <a16:creationId xmlns:a16="http://schemas.microsoft.com/office/drawing/2014/main" id="{2F3DD30E-21D8-4244-B0AF-705945FA5A25}"/>
              </a:ext>
            </a:extLst>
          </p:cNvPr>
          <p:cNvSpPr>
            <a:spLocks noGrp="1"/>
          </p:cNvSpPr>
          <p:nvPr>
            <p:ph idx="1"/>
          </p:nvPr>
        </p:nvSpPr>
        <p:spPr>
          <a:xfrm>
            <a:off x="4661860" y="685800"/>
            <a:ext cx="6253792" cy="3615267"/>
          </a:xfrm>
        </p:spPr>
        <p:txBody>
          <a:bodyPr>
            <a:normAutofit/>
          </a:bodyPr>
          <a:lstStyle/>
          <a:p>
            <a:pPr algn="just"/>
            <a:r>
              <a:rPr lang="tr-TR" dirty="0"/>
              <a:t>Turizm işletmelerinin normal işleyişini ve davranışlarını tehdit edebilecek herhangi bir durum olarak ele alınan turizm krizleri; ziyaretçi algılarını olumsuz yönde etkileyerek destinasyonun güvenlik, çekicilik ve huzur açısından tüm ününe zarar vermekte ve turistlerin sayısı ile harcamalarındaki düşüşle, seyahat ve turizm sektörü için faaliyetlerin sürekliliğini kesintiye uğratmaktadır (Sönmez,1998).</a:t>
            </a:r>
          </a:p>
        </p:txBody>
      </p:sp>
      <p:grpSp>
        <p:nvGrpSpPr>
          <p:cNvPr id="13" name="Group 12">
            <a:extLst>
              <a:ext uri="{FF2B5EF4-FFF2-40B4-BE49-F238E27FC236}">
                <a16:creationId xmlns:a16="http://schemas.microsoft.com/office/drawing/2014/main" id="{13A271B6-83F2-4E87-A6AD-450F042D3D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9A433C90-9936-4ABD-B763-2CD6C42165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6D1147B-1DF4-4FA0-9601-3AB638E3BF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9E30F5C-D28E-4B06-847C-1104626FCFA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1B65F81-D52E-422A-BA2A-0E3294D0CD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992E9D3-9DB7-4C46-8AFB-E50194C893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93482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231CD9D-86F6-4E3A-BF41-19306686C079}"/>
              </a:ext>
            </a:extLst>
          </p:cNvPr>
          <p:cNvSpPr>
            <a:spLocks noGrp="1"/>
          </p:cNvSpPr>
          <p:nvPr>
            <p:ph type="title"/>
          </p:nvPr>
        </p:nvSpPr>
        <p:spPr>
          <a:xfrm>
            <a:off x="640290" y="685800"/>
            <a:ext cx="4818656" cy="4603749"/>
          </a:xfrm>
        </p:spPr>
        <p:txBody>
          <a:bodyPr>
            <a:normAutofit/>
          </a:bodyPr>
          <a:lstStyle/>
          <a:p>
            <a:pPr algn="r"/>
            <a:r>
              <a:rPr lang="tr-TR" sz="5200" dirty="0"/>
              <a:t>PANDEMİ ve Türk turizmine etkileri</a:t>
            </a:r>
          </a:p>
        </p:txBody>
      </p:sp>
      <p:sp>
        <p:nvSpPr>
          <p:cNvPr id="10" name="Rectangle 9">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93A1FD55-63D4-47C0-AA29-5A46E0698610}"/>
              </a:ext>
            </a:extLst>
          </p:cNvPr>
          <p:cNvSpPr>
            <a:spLocks noGrp="1"/>
          </p:cNvSpPr>
          <p:nvPr>
            <p:ph idx="1"/>
          </p:nvPr>
        </p:nvSpPr>
        <p:spPr>
          <a:xfrm>
            <a:off x="6625651" y="685800"/>
            <a:ext cx="4878959" cy="4603750"/>
          </a:xfrm>
        </p:spPr>
        <p:txBody>
          <a:bodyPr>
            <a:normAutofit/>
          </a:bodyPr>
          <a:lstStyle/>
          <a:p>
            <a:pPr algn="just"/>
            <a:r>
              <a:rPr lang="tr-TR" b="1" dirty="0">
                <a:solidFill>
                  <a:schemeClr val="tx1"/>
                </a:solidFill>
              </a:rPr>
              <a:t>Türkiye İstatistik Kurumu 2020 yılı ilk çeyrek (Ocak – Mart) turizm verilerini açıkladı. Turizm geliri geçen yılın aynı çeyreğine göre %11.4 azaldı. </a:t>
            </a:r>
            <a:endParaRPr lang="tr-TR" dirty="0">
              <a:solidFill>
                <a:schemeClr val="tx1"/>
              </a:solidFill>
            </a:endParaRPr>
          </a:p>
        </p:txBody>
      </p:sp>
    </p:spTree>
    <p:extLst>
      <p:ext uri="{BB962C8B-B14F-4D97-AF65-F5344CB8AC3E}">
        <p14:creationId xmlns:p14="http://schemas.microsoft.com/office/powerpoint/2010/main" val="2682227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33F367-76E5-4D2A-96B1-4FD443CDD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2" name="Snip Diagonal Corner Rectangle 21">
            <a:extLst>
              <a:ext uri="{FF2B5EF4-FFF2-40B4-BE49-F238E27FC236}">
                <a16:creationId xmlns:a16="http://schemas.microsoft.com/office/drawing/2014/main" id="{6F769419-3E73-449D-B62A-0CDEC946A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8129873" cy="6858002"/>
          </a:xfrm>
          <a:prstGeom prst="snip2DiagRect">
            <a:avLst>
              <a:gd name="adj1" fmla="val 0"/>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6515200-42F9-488F-9895-6CDBCD1E87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43185F0E-78D5-4C2D-9239-D3515B4488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5BD9142-FF9C-4EED-A027-18D095481B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2F547D3-9752-4481-B3A8-50E08610B8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1999C2F-3D0D-4813-9696-83630A6FEA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C737390-C9CA-456B-9F40-D7A76EA242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 name="Başlık 1">
            <a:extLst>
              <a:ext uri="{FF2B5EF4-FFF2-40B4-BE49-F238E27FC236}">
                <a16:creationId xmlns:a16="http://schemas.microsoft.com/office/drawing/2014/main" id="{DF132C16-9ECF-47BC-AA41-9D3F08A34F43}"/>
              </a:ext>
            </a:extLst>
          </p:cNvPr>
          <p:cNvSpPr>
            <a:spLocks noGrp="1"/>
          </p:cNvSpPr>
          <p:nvPr>
            <p:ph type="title"/>
          </p:nvPr>
        </p:nvSpPr>
        <p:spPr>
          <a:xfrm>
            <a:off x="8588661" y="941424"/>
            <a:ext cx="3043896" cy="3248611"/>
          </a:xfrm>
        </p:spPr>
        <p:txBody>
          <a:bodyPr>
            <a:normAutofit/>
          </a:bodyPr>
          <a:lstStyle/>
          <a:p>
            <a:r>
              <a:rPr lang="tr-TR" dirty="0">
                <a:solidFill>
                  <a:srgbClr val="FFFFFF"/>
                </a:solidFill>
              </a:rPr>
              <a:t>PANDEMİ ve Dünya Turizmi</a:t>
            </a:r>
          </a:p>
        </p:txBody>
      </p:sp>
      <p:graphicFrame>
        <p:nvGraphicFramePr>
          <p:cNvPr id="6" name="İçerik Yer Tutucusu 2">
            <a:extLst>
              <a:ext uri="{FF2B5EF4-FFF2-40B4-BE49-F238E27FC236}">
                <a16:creationId xmlns:a16="http://schemas.microsoft.com/office/drawing/2014/main" id="{8706BA10-AF9E-41FF-9218-A601B77679F2}"/>
              </a:ext>
            </a:extLst>
          </p:cNvPr>
          <p:cNvGraphicFramePr>
            <a:graphicFrameLocks noGrp="1"/>
          </p:cNvGraphicFramePr>
          <p:nvPr>
            <p:ph idx="1"/>
            <p:extLst>
              <p:ext uri="{D42A27DB-BD31-4B8C-83A1-F6EECF244321}">
                <p14:modId xmlns:p14="http://schemas.microsoft.com/office/powerpoint/2010/main" val="3817350079"/>
              </p:ext>
            </p:extLst>
          </p:nvPr>
        </p:nvGraphicFramePr>
        <p:xfrm>
          <a:off x="940645" y="941424"/>
          <a:ext cx="6190459" cy="4768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5517055"/>
      </p:ext>
    </p:extLst>
  </p:cSld>
  <p:clrMapOvr>
    <a:masterClrMapping/>
  </p:clrMapOvr>
</p:sld>
</file>

<file path=ppt/theme/theme1.xml><?xml version="1.0" encoding="utf-8"?>
<a:theme xmlns:a="http://schemas.openxmlformats.org/drawingml/2006/main" name="Dilim">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otalTime>0</TotalTime>
  <Words>2387</Words>
  <Application>Microsoft Office PowerPoint</Application>
  <PresentationFormat>Geniş ekran</PresentationFormat>
  <Paragraphs>117</Paragraphs>
  <Slides>46</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46</vt:i4>
      </vt:variant>
    </vt:vector>
  </HeadingPairs>
  <TitlesOfParts>
    <vt:vector size="49" baseType="lpstr">
      <vt:lpstr>Century Gothic</vt:lpstr>
      <vt:lpstr>Wingdings 3</vt:lpstr>
      <vt:lpstr>Dilim</vt:lpstr>
      <vt:lpstr>TURİZM KURULUŞLARINDA PANDEMİK ÖNLEMLER</vt:lpstr>
      <vt:lpstr>PowerPoint Sunusu</vt:lpstr>
      <vt:lpstr>PANDEMİ</vt:lpstr>
      <vt:lpstr>PowerPoint Sunusu</vt:lpstr>
      <vt:lpstr>Krizler ve Turizm</vt:lpstr>
      <vt:lpstr>PowerPoint Sunusu</vt:lpstr>
      <vt:lpstr>PowerPoint Sunusu</vt:lpstr>
      <vt:lpstr>PANDEMİ ve Türk turizmine etkileri</vt:lpstr>
      <vt:lpstr>PANDEMİ ve Dünya Turizmi</vt:lpstr>
      <vt:lpstr>TURİZM İŞLETMELERİ İÇİN PANDEMİK ÖNLEM ÖNERİLERİ </vt:lpstr>
      <vt:lpstr>PowerPoint Sunusu</vt:lpstr>
      <vt:lpstr>Turizmde PANDEMİ TEDBİRLERİ</vt:lpstr>
      <vt:lpstr>PowerPoint Sunusu</vt:lpstr>
      <vt:lpstr>PowerPoint Sunusu</vt:lpstr>
      <vt:lpstr>Konaklama tesislerinde enfeksiyon bulaşma riskini azaltmak için korunma ve kontrol önlemleri yeniden gündeme geldi. </vt:lpstr>
      <vt:lpstr>PowerPoint Sunusu</vt:lpstr>
      <vt:lpstr>Genel temizlik kuralları: </vt:lpstr>
      <vt:lpstr>Genel temizlik kuralları </vt:lpstr>
      <vt:lpstr>Genel temizlik kuralları: </vt:lpstr>
      <vt:lpstr>Genel temizlik kuralları: </vt:lpstr>
      <vt:lpstr>Genel temizlik kuralları: </vt:lpstr>
      <vt:lpstr>Konaklama tesislerinde konaklayanlar arasında PANDEMİ ile uyumlu şikâyetleri (ateşe eşlik eden öksürük veya solunum sıkıntısı) olan kişiler olması durumunda; </vt:lpstr>
      <vt:lpstr>Konaklama tesislerinde konaklayanlar arasında PANDEMİ ile uyumlu şikâyetleri (ateşe eşlik eden öksürük veya solunum sıkıntısı) olan kişiler olması durumunda</vt:lpstr>
      <vt:lpstr>Otel çalışanlarına eğitim verilerek aşağıdaki konular vurgulanmalıdır: </vt:lpstr>
      <vt:lpstr>RESTORANLAR İÇİN KORUNMA VE KONTROL ÖNERİLERİ </vt:lpstr>
      <vt:lpstr>RESTORANLAR İÇİN KORUNMA VE KONTROL ÖNERİLERİ </vt:lpstr>
      <vt:lpstr>RESTORANLAR İÇİN KORUNMA VE KONTROL ÖNERİLERİ </vt:lpstr>
      <vt:lpstr>RESTORANLAR İÇİN KORUNMA VE KONTROL ÖNERİLERİ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TURİZM KURULUŞLARINDA PANDEMİK ÖNLEMLER</dc:title>
  <dc:creator>Recep</dc:creator>
  <cp:lastModifiedBy>TATSO-01</cp:lastModifiedBy>
  <cp:revision>2</cp:revision>
  <dcterms:created xsi:type="dcterms:W3CDTF">2020-05-06T23:25:50Z</dcterms:created>
  <dcterms:modified xsi:type="dcterms:W3CDTF">2020-09-08T08:13:45Z</dcterms:modified>
</cp:coreProperties>
</file>